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xls" ContentType="application/vnd.ms-excel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8" r:id="rId3"/>
    <p:sldId id="277" r:id="rId5"/>
    <p:sldId id="369" r:id="rId6"/>
    <p:sldId id="337" r:id="rId7"/>
    <p:sldId id="280" r:id="rId8"/>
    <p:sldId id="400" r:id="rId9"/>
    <p:sldId id="260" r:id="rId10"/>
    <p:sldId id="345" r:id="rId11"/>
    <p:sldId id="346" r:id="rId12"/>
    <p:sldId id="347" r:id="rId13"/>
    <p:sldId id="353" r:id="rId14"/>
    <p:sldId id="355" r:id="rId15"/>
    <p:sldId id="356" r:id="rId16"/>
    <p:sldId id="357" r:id="rId17"/>
    <p:sldId id="358" r:id="rId18"/>
    <p:sldId id="359" r:id="rId19"/>
    <p:sldId id="354" r:id="rId20"/>
    <p:sldId id="348" r:id="rId21"/>
    <p:sldId id="351" r:id="rId22"/>
    <p:sldId id="581" r:id="rId23"/>
    <p:sldId id="330" r:id="rId24"/>
    <p:sldId id="399" r:id="rId25"/>
    <p:sldId id="352" r:id="rId26"/>
    <p:sldId id="350" r:id="rId27"/>
    <p:sldId id="349" r:id="rId28"/>
    <p:sldId id="360" r:id="rId29"/>
    <p:sldId id="361" r:id="rId30"/>
    <p:sldId id="284" r:id="rId31"/>
    <p:sldId id="286" r:id="rId32"/>
    <p:sldId id="283" r:id="rId33"/>
    <p:sldId id="285" r:id="rId34"/>
    <p:sldId id="288" r:id="rId35"/>
    <p:sldId id="364" r:id="rId36"/>
    <p:sldId id="806" r:id="rId37"/>
    <p:sldId id="362" r:id="rId38"/>
    <p:sldId id="363" r:id="rId39"/>
    <p:sldId id="294" r:id="rId40"/>
    <p:sldId id="402" r:id="rId41"/>
    <p:sldId id="403" r:id="rId42"/>
    <p:sldId id="370" r:id="rId43"/>
    <p:sldId id="296" r:id="rId44"/>
    <p:sldId id="514" r:id="rId45"/>
    <p:sldId id="515" r:id="rId46"/>
    <p:sldId id="516" r:id="rId47"/>
    <p:sldId id="671" r:id="rId48"/>
    <p:sldId id="672" r:id="rId49"/>
    <p:sldId id="807" r:id="rId50"/>
    <p:sldId id="739" r:id="rId51"/>
    <p:sldId id="459" r:id="rId52"/>
    <p:sldId id="404" r:id="rId53"/>
    <p:sldId id="406" r:id="rId54"/>
    <p:sldId id="407" r:id="rId55"/>
    <p:sldId id="525" r:id="rId56"/>
    <p:sldId id="526" r:id="rId57"/>
    <p:sldId id="297" r:id="rId58"/>
    <p:sldId id="298" r:id="rId59"/>
    <p:sldId id="299" r:id="rId60"/>
    <p:sldId id="401" r:id="rId61"/>
    <p:sldId id="527" r:id="rId62"/>
    <p:sldId id="460" r:id="rId63"/>
    <p:sldId id="300" r:id="rId64"/>
    <p:sldId id="336" r:id="rId65"/>
    <p:sldId id="409" r:id="rId66"/>
    <p:sldId id="411" r:id="rId67"/>
    <p:sldId id="582" r:id="rId68"/>
    <p:sldId id="583" r:id="rId69"/>
    <p:sldId id="412" r:id="rId70"/>
    <p:sldId id="414" r:id="rId71"/>
    <p:sldId id="413" r:id="rId72"/>
    <p:sldId id="416" r:id="rId73"/>
    <p:sldId id="417" r:id="rId74"/>
    <p:sldId id="415" r:id="rId75"/>
    <p:sldId id="584" r:id="rId76"/>
    <p:sldId id="585" r:id="rId77"/>
    <p:sldId id="586" r:id="rId78"/>
    <p:sldId id="587" r:id="rId79"/>
    <p:sldId id="462" r:id="rId80"/>
    <p:sldId id="313" r:id="rId81"/>
    <p:sldId id="421" r:id="rId82"/>
    <p:sldId id="461" r:id="rId83"/>
    <p:sldId id="422" r:id="rId84"/>
    <p:sldId id="425" r:id="rId85"/>
    <p:sldId id="423" r:id="rId86"/>
    <p:sldId id="424" r:id="rId87"/>
    <p:sldId id="426" r:id="rId88"/>
    <p:sldId id="524" r:id="rId89"/>
    <p:sldId id="518" r:id="rId90"/>
    <p:sldId id="522" r:id="rId91"/>
    <p:sldId id="523" r:id="rId92"/>
    <p:sldId id="430" r:id="rId93"/>
    <p:sldId id="427" r:id="rId94"/>
    <p:sldId id="463" r:id="rId95"/>
    <p:sldId id="435" r:id="rId96"/>
    <p:sldId id="432" r:id="rId97"/>
    <p:sldId id="517" r:id="rId98"/>
    <p:sldId id="437" r:id="rId99"/>
    <p:sldId id="434" r:id="rId100"/>
    <p:sldId id="433" r:id="rId101"/>
    <p:sldId id="436" r:id="rId102"/>
    <p:sldId id="464" r:id="rId103"/>
    <p:sldId id="314" r:id="rId104"/>
    <p:sldId id="440" r:id="rId105"/>
    <p:sldId id="441" r:id="rId106"/>
    <p:sldId id="442" r:id="rId107"/>
    <p:sldId id="443" r:id="rId108"/>
    <p:sldId id="444" r:id="rId109"/>
    <p:sldId id="445" r:id="rId110"/>
    <p:sldId id="448" r:id="rId111"/>
    <p:sldId id="449" r:id="rId112"/>
    <p:sldId id="465" r:id="rId113"/>
    <p:sldId id="450" r:id="rId114"/>
    <p:sldId id="452" r:id="rId115"/>
    <p:sldId id="453" r:id="rId116"/>
    <p:sldId id="454" r:id="rId117"/>
  </p:sldIdLst>
  <p:sldSz cx="9144000" cy="6858000" type="screen4x3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CB6BBEF7-9717-4733-A929-535518E6EBF6}">
          <p14:sldIdLst>
            <p14:sldId id="258"/>
            <p14:sldId id="277"/>
            <p14:sldId id="369"/>
            <p14:sldId id="337"/>
            <p14:sldId id="280"/>
            <p14:sldId id="400"/>
          </p14:sldIdLst>
        </p14:section>
        <p14:section name="编写演示文稿" id="{16378913-E5ED-4281-BAF5-F1F938CB0BED}">
          <p14:sldIdLst>
            <p14:sldId id="260"/>
            <p14:sldId id="345"/>
            <p14:sldId id="346"/>
            <p14:sldId id="347"/>
            <p14:sldId id="353"/>
            <p14:sldId id="355"/>
            <p14:sldId id="356"/>
            <p14:sldId id="357"/>
            <p14:sldId id="358"/>
            <p14:sldId id="359"/>
            <p14:sldId id="354"/>
            <p14:sldId id="348"/>
            <p14:sldId id="351"/>
            <p14:sldId id="581"/>
            <p14:sldId id="330"/>
            <p14:sldId id="399"/>
            <p14:sldId id="352"/>
            <p14:sldId id="350"/>
            <p14:sldId id="349"/>
            <p14:sldId id="360"/>
            <p14:sldId id="361"/>
            <p14:sldId id="284"/>
            <p14:sldId id="286"/>
            <p14:sldId id="283"/>
            <p14:sldId id="285"/>
            <p14:sldId id="288"/>
            <p14:sldId id="364"/>
            <p14:sldId id="806"/>
            <p14:sldId id="362"/>
            <p14:sldId id="363"/>
            <p14:sldId id="294"/>
            <p14:sldId id="402"/>
            <p14:sldId id="403"/>
            <p14:sldId id="370"/>
            <p14:sldId id="296"/>
            <p14:sldId id="514"/>
            <p14:sldId id="515"/>
            <p14:sldId id="516"/>
            <p14:sldId id="671"/>
            <p14:sldId id="672"/>
            <p14:sldId id="807"/>
            <p14:sldId id="739"/>
            <p14:sldId id="459"/>
            <p14:sldId id="404"/>
            <p14:sldId id="406"/>
            <p14:sldId id="407"/>
            <p14:sldId id="525"/>
            <p14:sldId id="526"/>
            <p14:sldId id="297"/>
            <p14:sldId id="298"/>
            <p14:sldId id="299"/>
            <p14:sldId id="401"/>
            <p14:sldId id="527"/>
            <p14:sldId id="460"/>
            <p14:sldId id="300"/>
            <p14:sldId id="336"/>
            <p14:sldId id="409"/>
            <p14:sldId id="411"/>
            <p14:sldId id="582"/>
            <p14:sldId id="583"/>
            <p14:sldId id="412"/>
            <p14:sldId id="414"/>
            <p14:sldId id="413"/>
            <p14:sldId id="416"/>
            <p14:sldId id="417"/>
            <p14:sldId id="415"/>
            <p14:sldId id="584"/>
            <p14:sldId id="585"/>
            <p14:sldId id="586"/>
            <p14:sldId id="587"/>
            <p14:sldId id="462"/>
            <p14:sldId id="313"/>
            <p14:sldId id="421"/>
            <p14:sldId id="461"/>
            <p14:sldId id="422"/>
            <p14:sldId id="425"/>
            <p14:sldId id="423"/>
            <p14:sldId id="424"/>
            <p14:sldId id="426"/>
            <p14:sldId id="524"/>
            <p14:sldId id="518"/>
            <p14:sldId id="522"/>
            <p14:sldId id="523"/>
            <p14:sldId id="430"/>
            <p14:sldId id="427"/>
            <p14:sldId id="463"/>
            <p14:sldId id="435"/>
            <p14:sldId id="432"/>
            <p14:sldId id="517"/>
            <p14:sldId id="437"/>
            <p14:sldId id="434"/>
            <p14:sldId id="433"/>
            <p14:sldId id="436"/>
            <p14:sldId id="464"/>
            <p14:sldId id="314"/>
            <p14:sldId id="440"/>
            <p14:sldId id="441"/>
            <p14:sldId id="442"/>
            <p14:sldId id="443"/>
            <p14:sldId id="444"/>
            <p14:sldId id="445"/>
            <p14:sldId id="448"/>
            <p14:sldId id="449"/>
            <p14:sldId id="465"/>
            <p14:sldId id="450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8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1" autoAdjust="0"/>
    <p:restoredTop sz="93963" autoAdjust="0"/>
  </p:normalViewPr>
  <p:slideViewPr>
    <p:cSldViewPr showGuides="1">
      <p:cViewPr varScale="1">
        <p:scale>
          <a:sx n="69" d="100"/>
          <a:sy n="69" d="100"/>
        </p:scale>
        <p:origin x="1288" y="4"/>
      </p:cViewPr>
      <p:guideLst>
        <p:guide orient="horz" pos="2098"/>
        <p:guide pos="2874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67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2586989409986"/>
          <c:y val="0.131105398457584"/>
          <c:w val="0.824508320726172"/>
          <c:h val="0.7455012853470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Cell Phones</c:v>
                </c:pt>
              </c:strCache>
            </c:strRef>
          </c:tx>
          <c:spPr>
            <a:solidFill>
              <a:srgbClr val="FFFF00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.0101886770732606"/>
                  <c:y val="-0.00950698292343096"/>
                </c:manualLayout>
              </c:layout>
              <c:numFmt formatCode="General" sourceLinked="1"/>
              <c:spPr>
                <a:noFill/>
                <a:ln w="25400">
                  <a:noFill/>
                </a:ln>
                <a:effectLst/>
              </c:spPr>
              <c:txPr>
                <a:bodyPr rot="-270000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1" i="0" u="none" strike="noStrike" kern="1200" baseline="0">
                      <a:solidFill>
                        <a:srgbClr val="C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550628539854"/>
                  <c:y val="-0.00325329704157351"/>
                </c:manualLayout>
              </c:layout>
              <c:numFmt formatCode="General" sourceLinked="1"/>
              <c:spPr>
                <a:noFill/>
                <a:ln w="25400">
                  <a:noFill/>
                </a:ln>
                <a:effectLst/>
              </c:spPr>
              <c:txPr>
                <a:bodyPr rot="-270000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1" i="0" u="none" strike="noStrike" kern="1200" baseline="0">
                      <a:solidFill>
                        <a:srgbClr val="C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409045908735098"/>
                  <c:y val="-0.00814247756067529"/>
                </c:manualLayout>
              </c:layout>
              <c:numFmt formatCode="General" sourceLinked="1"/>
              <c:spPr>
                <a:noFill/>
                <a:ln w="25400">
                  <a:noFill/>
                </a:ln>
                <a:effectLst/>
              </c:spPr>
              <c:txPr>
                <a:bodyPr rot="-270000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1" i="0" u="none" strike="noStrike" kern="1200" baseline="0">
                      <a:solidFill>
                        <a:srgbClr val="C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0335796841184326"/>
                  <c:y val="-0.0104188133890671"/>
                </c:manualLayout>
              </c:layout>
              <c:numFmt formatCode="General" sourceLinked="1"/>
              <c:spPr>
                <a:noFill/>
                <a:ln w="25400">
                  <a:noFill/>
                </a:ln>
                <a:effectLst/>
              </c:spPr>
              <c:txPr>
                <a:bodyPr rot="-270000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1" i="0" u="none" strike="noStrike" kern="1200" baseline="0">
                      <a:solidFill>
                        <a:srgbClr val="C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32085463001336"/>
                  <c:y val="-0.00769984770422218"/>
                </c:manualLayout>
              </c:layout>
              <c:numFmt formatCode="General" sourceLinked="1"/>
              <c:spPr>
                <a:noFill/>
                <a:ln w="25400">
                  <a:noFill/>
                </a:ln>
                <a:effectLst/>
              </c:spPr>
              <c:txPr>
                <a:bodyPr rot="-270000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1" i="0" u="none" strike="noStrike" kern="1200" baseline="0">
                      <a:solidFill>
                        <a:srgbClr val="C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  <a:effectLst/>
            </c:spPr>
            <c:txPr>
              <a:bodyPr rot="-2700000" spcFirstLastPara="0" vertOverflow="ellipsis" vert="horz" wrap="square" lIns="38100" tIns="19050" rIns="38100" bIns="19050" anchor="ctr" anchorCtr="1"/>
              <a:lstStyle/>
              <a:p>
                <a:pPr algn="ctr">
                  <a:defRPr lang="zh-CN" sz="1800" b="1" i="0" u="none" strike="noStrike" kern="1200" baseline="0">
                    <a:solidFill>
                      <a:srgbClr val="C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1997</c:v>
                </c:pt>
                <c:pt idx="1">
                  <c:v>1999</c:v>
                </c:pt>
                <c:pt idx="2">
                  <c:v>2001</c:v>
                </c:pt>
                <c:pt idx="3">
                  <c:v>2003</c:v>
                </c:pt>
                <c:pt idx="4">
                  <c:v>2005</c:v>
                </c:pt>
                <c:pt idx="5">
                  <c:v>2007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110</c:v>
                </c:pt>
                <c:pt idx="1">
                  <c:v>295</c:v>
                </c:pt>
                <c:pt idx="2">
                  <c:v>405</c:v>
                </c:pt>
                <c:pt idx="3">
                  <c:v>502</c:v>
                </c:pt>
                <c:pt idx="4">
                  <c:v>785</c:v>
                </c:pt>
                <c:pt idx="5">
                  <c:v>1182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PCs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.02046783625731"/>
                  <c:y val="-0.01234567901234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48538011695906"/>
                  <c:y val="-0.01234567901234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9298245614035"/>
                  <c:y val="-0.014403292181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92397660818714"/>
                  <c:y val="-0.016460905349794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263157894736843"/>
                  <c:y val="-0.016460905349794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800" b="1" i="0" u="none" strike="noStrike" kern="1200" baseline="0">
                    <a:solidFill>
                      <a:srgbClr val="0000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1997</c:v>
                </c:pt>
                <c:pt idx="1">
                  <c:v>1999</c:v>
                </c:pt>
                <c:pt idx="2">
                  <c:v>2001</c:v>
                </c:pt>
                <c:pt idx="3">
                  <c:v>2003</c:v>
                </c:pt>
                <c:pt idx="4">
                  <c:v>2005</c:v>
                </c:pt>
                <c:pt idx="5">
                  <c:v>2007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93</c:v>
                </c:pt>
                <c:pt idx="1">
                  <c:v>114</c:v>
                </c:pt>
                <c:pt idx="2">
                  <c:v>135</c:v>
                </c:pt>
                <c:pt idx="3">
                  <c:v>136</c:v>
                </c:pt>
                <c:pt idx="4">
                  <c:v>202</c:v>
                </c:pt>
                <c:pt idx="5">
                  <c:v>265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TVs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.0146198830409357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0233918128655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73099415204678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584795321637427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02339181286549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800" b="1" i="0" u="none" strike="noStrike" kern="1200" baseline="0">
                    <a:solidFill>
                      <a:srgbClr val="7030A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1997</c:v>
                </c:pt>
                <c:pt idx="1">
                  <c:v>1999</c:v>
                </c:pt>
                <c:pt idx="2">
                  <c:v>2001</c:v>
                </c:pt>
                <c:pt idx="3">
                  <c:v>2003</c:v>
                </c:pt>
                <c:pt idx="4">
                  <c:v>2005</c:v>
                </c:pt>
                <c:pt idx="5">
                  <c:v>2007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4">
                  <c:v>189</c:v>
                </c:pt>
                <c:pt idx="5">
                  <c:v>200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80241888"/>
        <c:axId val="580248960"/>
      </c:barChart>
      <c:catAx>
        <c:axId val="580241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 cap="flat" cmpd="sng" algn="ctr">
            <a:solidFill>
              <a:schemeClr val="tx1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650" b="1" i="0" u="none" strike="noStrike" kern="1200" baseline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pPr>
          </a:p>
        </c:txPr>
        <c:crossAx val="580248960"/>
        <c:crosses val="autoZero"/>
        <c:auto val="1"/>
        <c:lblAlgn val="ctr"/>
        <c:lblOffset val="100"/>
        <c:tickLblSkip val="1"/>
        <c:noMultiLvlLbl val="0"/>
      </c:catAx>
      <c:valAx>
        <c:axId val="580248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28575" cap="flat" cmpd="sng" algn="ctr">
            <a:solidFill>
              <a:schemeClr val="bg1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650" b="1" i="0" u="none" strike="noStrike" kern="1200" baseline="0">
                <a:solidFill>
                  <a:srgbClr val="7030A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pPr>
          </a:p>
        </c:txPr>
        <c:crossAx val="580241888"/>
        <c:crosses val="autoZero"/>
        <c:crossBetween val="between"/>
      </c:valAx>
      <c:spPr>
        <a:noFill/>
        <a:ln w="12700">
          <a:solidFill>
            <a:schemeClr val="tx1"/>
          </a:solidFill>
          <a:prstDash val="solid"/>
        </a:ln>
        <a:effectLst/>
      </c:spPr>
    </c:plotArea>
    <c:legend>
      <c:legendPos val="r"/>
      <c:layout>
        <c:manualLayout>
          <c:xMode val="edge"/>
          <c:yMode val="edge"/>
          <c:x val="0.0956750471980477"/>
          <c:y val="0.17436295000162"/>
          <c:w val="0.323813832481466"/>
          <c:h val="0.210796915167096"/>
        </c:manualLayout>
      </c:layout>
      <c:overlay val="0"/>
      <c:spPr>
        <a:noFill/>
        <a:ln w="3175">
          <a:noFill/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rgbClr val="7030A0"/>
              </a:solidFill>
              <a:latin typeface="Arial" panose="020B0604020202020204"/>
              <a:ea typeface="Arial" panose="020B0604020202020204"/>
              <a:cs typeface="Arial" panose="020B0604020202020204"/>
            </a:defRPr>
          </a:pPr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400" b="1" i="0" u="none" strike="noStrike" baseline="0">
          <a:solidFill>
            <a:schemeClr val="tx1"/>
          </a:solidFill>
          <a:latin typeface="Arial" panose="020B0604020202020204"/>
          <a:ea typeface="Arial" panose="020B0604020202020204"/>
          <a:cs typeface="Arial" panose="020B0604020202020204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6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00F830A1-3891-4B82-A120-081866556DA0}" type="datetimeFigureOut">
              <a:rPr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8CC9574-A819-4FE4-99A7-1E27AD09ADC2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altLang="zh-CN" smtClean="0">
                <a:solidFill>
                  <a:prstClr val="black"/>
                </a:solidFill>
              </a:rPr>
            </a:fld>
            <a:endParaRPr 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/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/>
            </a:fld>
            <a:endParaRPr kumimoji="0" lang="zh-CN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CN"/>
              <a:t>单击此处编辑母版副标题样式</a:t>
            </a:r>
            <a:endParaRPr kumimoji="0" lang="zh-C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342900" lvl="0" indent="-342900" algn="l" defTabSz="914400" eaLnBrk="1" latinLnBrk="0" hangingPunct="1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/>
          <p:nvPr userDrawn="1"/>
        </p:nvSpPr>
        <p:spPr>
          <a:xfrm>
            <a:off x="8655660" y="6063394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rgbClr val="FF6600"/>
                </a:solidFill>
              </a:rPr>
              <a:t>           </a:t>
            </a:r>
            <a:endParaRPr lang="zh-CN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0711" y="5960011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 smtClean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电子科技大学计算机科学与工程学院</a:t>
            </a:r>
            <a:endParaRPr lang="zh-CN" sz="2000" b="1" dirty="0">
              <a:solidFill>
                <a:srgbClr val="00B0F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F934E2-BBB6-4D34-BB01-078E9AA25260}" type="datetimeFigureOut">
              <a:rPr/>
            </a:fld>
            <a:endParaRPr kumimoji="0"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820FCD-5F4C-4989-BE05-0A8208BCBC21}" type="slidenum">
              <a:rPr/>
            </a:fld>
            <a:endParaRPr kumimoji="0" lang="zh-CN"/>
          </a:p>
        </p:txBody>
      </p:sp>
      <p:sp>
        <p:nvSpPr>
          <p:cNvPr id="6" name="TextBox 5"/>
          <p:cNvSpPr txBox="1"/>
          <p:nvPr userDrawn="1"/>
        </p:nvSpPr>
        <p:spPr>
          <a:xfrm>
            <a:off x="750711" y="5960011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 smtClean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电子科技大学计算机科学与工程学院</a:t>
            </a:r>
            <a:endParaRPr lang="zh-CN" sz="2000" b="1" dirty="0">
              <a:solidFill>
                <a:srgbClr val="00B0F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Rectangle 11"/>
          <p:cNvSpPr/>
          <p:nvPr userDrawn="1"/>
        </p:nvSpPr>
        <p:spPr>
          <a:xfrm>
            <a:off x="8655660" y="6063394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rgbClr val="FF6600"/>
                </a:solidFill>
              </a:rPr>
              <a:t>           </a:t>
            </a:r>
            <a:endParaRPr lang="zh-CN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6351670"/>
            <a:ext cx="99267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fld id="{19E7606C-3BA6-479C-923E-5369F65327C6}" type="slidenum">
              <a:rPr lang="zh-CN" altLang="en-US" sz="1800" b="1" smtClean="0">
                <a:solidFill>
                  <a:srgbClr val="C00000"/>
                </a:solidFill>
                <a:latin typeface="+mn-lt"/>
                <a:ea typeface="华文行楷" panose="02010800040101010101" pitchFamily="2" charset="-122"/>
              </a:rPr>
            </a:fld>
            <a:endParaRPr lang="zh-CN" sz="1800" b="1" dirty="0">
              <a:solidFill>
                <a:srgbClr val="C00000"/>
              </a:solidFill>
              <a:latin typeface="+mn-lt"/>
              <a:ea typeface="华文行楷" panose="020108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08A2A-93C8-4B21-8D8A-6C1688344CF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6351670"/>
            <a:ext cx="99267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fld id="{19E7606C-3BA6-479C-923E-5369F65327C6}" type="slidenum">
              <a:rPr lang="zh-CN" altLang="en-US" sz="2400" b="1" smtClean="0">
                <a:solidFill>
                  <a:srgbClr val="C00000"/>
                </a:solidFill>
                <a:latin typeface="+mn-lt"/>
                <a:ea typeface="华文行楷" panose="02010800040101010101" pitchFamily="2" charset="-122"/>
              </a:rPr>
            </a:fld>
            <a:endParaRPr lang="zh-CN" sz="2400" b="1" dirty="0">
              <a:solidFill>
                <a:srgbClr val="C00000"/>
              </a:solidFill>
              <a:latin typeface="+mn-lt"/>
              <a:ea typeface="华文行楷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0" lang="zh-CN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0"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jpeg"/><Relationship Id="rId2" Type="http://schemas.openxmlformats.org/officeDocument/2006/relationships/image" Target="../media/image125.emf"/><Relationship Id="rId1" Type="http://schemas.openxmlformats.org/officeDocument/2006/relationships/oleObject" Target="../embeddings/oleObject1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tags" Target="../tags/tag6.xml"/><Relationship Id="rId4" Type="http://schemas.openxmlformats.org/officeDocument/2006/relationships/image" Target="../media/image37.png"/><Relationship Id="rId3" Type="http://schemas.openxmlformats.org/officeDocument/2006/relationships/tags" Target="../tags/tag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aike.baidu.com/view/16431.htm" TargetMode="External"/><Relationship Id="rId4" Type="http://schemas.openxmlformats.org/officeDocument/2006/relationships/hyperlink" Target="http://baike.baidu.com/view/16175.htm" TargetMode="External"/><Relationship Id="rId3" Type="http://schemas.openxmlformats.org/officeDocument/2006/relationships/hyperlink" Target="http://baike.baidu.com/view/2728051.htm" TargetMode="Externa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1" Type="http://schemas.openxmlformats.org/officeDocument/2006/relationships/notesSlide" Target="../notesSlides/notesSlide19.xml"/><Relationship Id="rId50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9" Type="http://schemas.openxmlformats.org/officeDocument/2006/relationships/image" Target="../media/image77.png"/><Relationship Id="rId48" Type="http://schemas.openxmlformats.org/officeDocument/2006/relationships/tags" Target="../tags/tag55.xml"/><Relationship Id="rId47" Type="http://schemas.openxmlformats.org/officeDocument/2006/relationships/tags" Target="../tags/tag54.xml"/><Relationship Id="rId46" Type="http://schemas.openxmlformats.org/officeDocument/2006/relationships/tags" Target="../tags/tag53.xml"/><Relationship Id="rId45" Type="http://schemas.openxmlformats.org/officeDocument/2006/relationships/tags" Target="../tags/tag52.xml"/><Relationship Id="rId44" Type="http://schemas.openxmlformats.org/officeDocument/2006/relationships/tags" Target="../tags/tag51.xml"/><Relationship Id="rId43" Type="http://schemas.openxmlformats.org/officeDocument/2006/relationships/tags" Target="../tags/tag50.xml"/><Relationship Id="rId42" Type="http://schemas.openxmlformats.org/officeDocument/2006/relationships/tags" Target="../tags/tag49.xml"/><Relationship Id="rId41" Type="http://schemas.openxmlformats.org/officeDocument/2006/relationships/tags" Target="../tags/tag48.xml"/><Relationship Id="rId40" Type="http://schemas.openxmlformats.org/officeDocument/2006/relationships/tags" Target="../tags/tag47.xml"/><Relationship Id="rId4" Type="http://schemas.openxmlformats.org/officeDocument/2006/relationships/tags" Target="../tags/tag11.xml"/><Relationship Id="rId39" Type="http://schemas.openxmlformats.org/officeDocument/2006/relationships/tags" Target="../tags/tag46.xml"/><Relationship Id="rId38" Type="http://schemas.openxmlformats.org/officeDocument/2006/relationships/tags" Target="../tags/tag45.xml"/><Relationship Id="rId37" Type="http://schemas.openxmlformats.org/officeDocument/2006/relationships/tags" Target="../tags/tag44.xml"/><Relationship Id="rId36" Type="http://schemas.openxmlformats.org/officeDocument/2006/relationships/tags" Target="../tags/tag43.xml"/><Relationship Id="rId35" Type="http://schemas.openxmlformats.org/officeDocument/2006/relationships/tags" Target="../tags/tag42.xml"/><Relationship Id="rId34" Type="http://schemas.openxmlformats.org/officeDocument/2006/relationships/tags" Target="../tags/tag41.xml"/><Relationship Id="rId33" Type="http://schemas.openxmlformats.org/officeDocument/2006/relationships/tags" Target="../tags/tag40.xml"/><Relationship Id="rId32" Type="http://schemas.openxmlformats.org/officeDocument/2006/relationships/tags" Target="../tags/tag39.xml"/><Relationship Id="rId31" Type="http://schemas.openxmlformats.org/officeDocument/2006/relationships/tags" Target="../tags/tag38.xml"/><Relationship Id="rId30" Type="http://schemas.openxmlformats.org/officeDocument/2006/relationships/tags" Target="../tags/tag37.xml"/><Relationship Id="rId3" Type="http://schemas.openxmlformats.org/officeDocument/2006/relationships/tags" Target="../tags/tag10.xml"/><Relationship Id="rId29" Type="http://schemas.openxmlformats.org/officeDocument/2006/relationships/tags" Target="../tags/tag36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tags" Target="../tags/tag33.xml"/><Relationship Id="rId25" Type="http://schemas.openxmlformats.org/officeDocument/2006/relationships/tags" Target="../tags/tag32.xml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92.png"/><Relationship Id="rId6" Type="http://schemas.openxmlformats.org/officeDocument/2006/relationships/tags" Target="../tags/tag58.xml"/><Relationship Id="rId5" Type="http://schemas.openxmlformats.org/officeDocument/2006/relationships/image" Target="../media/image91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90.jpeg"/><Relationship Id="rId16" Type="http://schemas.openxmlformats.org/officeDocument/2006/relationships/notesSlide" Target="../notesSlides/notesSlide27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4.png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image" Target="../media/image93.png"/><Relationship Id="rId1" Type="http://schemas.openxmlformats.org/officeDocument/2006/relationships/chart" Target="../charts/char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tags" Target="../tags/tag6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tags" Target="../tags/tag6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ichinamag.com/word/37505.aspx" TargetMode="External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tags" Target="../tags/tag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hyperlink" Target="http://zh.wikipedia.org/wiki/%E5%A4%9A%E6%99%B6%E7%A1%85" TargetMode="External"/><Relationship Id="rId1" Type="http://schemas.openxmlformats.org/officeDocument/2006/relationships/hyperlink" Target="http://zh.wikipedia.org/wiki/%E4%BA%8C%E6%B0%A7%E5%8C%96%E7%A1%85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jpeg"/><Relationship Id="rId1" Type="http://schemas.openxmlformats.org/officeDocument/2006/relationships/image" Target="../media/image118.jpeg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oleObject" Target="../embeddings/Workbook3.xls"/><Relationship Id="rId2" Type="http://schemas.openxmlformats.org/officeDocument/2006/relationships/image" Target="../media/image120.png"/><Relationship Id="rId1" Type="http://schemas.openxmlformats.org/officeDocument/2006/relationships/oleObject" Target="../embeddings/Workbook2.xls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hyperlink" Target="ftp://download.intel.com/pressroom/images/centrino_dieshot.zip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195070"/>
            <a:ext cx="7924800" cy="152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高级计算机系统结构</a:t>
            </a:r>
            <a:endParaRPr lang="zh-CN" altLang="en-US" sz="4000" b="1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电子科技大学</a:t>
            </a:r>
            <a:r>
              <a:rPr lang="en-US" altLang="zh-CN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-</a:t>
            </a:r>
            <a:r>
              <a:rPr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华为</a:t>
            </a:r>
            <a:r>
              <a:rPr lang="en-US" altLang="zh-CN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共建硬件类基座课程</a:t>
            </a:r>
            <a:endParaRPr altLang="en-US" sz="20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27695" y="5301208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教学\Computer Organization And Design\Picture\Computer_1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3" y="3131888"/>
            <a:ext cx="1682987" cy="1354805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598258" y="4839543"/>
            <a:ext cx="528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ea typeface="华文中宋" panose="02010600040101010101" pitchFamily="2" charset="-122"/>
              </a:rPr>
              <a:t>E-mail:    shenglin_gui@uestc.edu.cn</a:t>
            </a:r>
            <a:endParaRPr lang="en-US" altLang="zh-CN" sz="2000" b="1" dirty="0" smtClean="0">
              <a:ea typeface="华文中宋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6250" y="3717032"/>
            <a:ext cx="5286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桂盛霖 </a:t>
            </a:r>
            <a:r>
              <a:rPr lang="zh-CN" altLang="en-US" sz="2400" b="1" dirty="0" smtClean="0">
                <a:ea typeface="华文中宋" panose="02010600040101010101" pitchFamily="2" charset="-122"/>
              </a:rPr>
              <a:t>     </a:t>
            </a:r>
            <a:endParaRPr lang="zh-CN" sz="2400" b="1" dirty="0">
              <a:ea typeface="华文中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8883" y="1844824"/>
            <a:ext cx="4607173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硅锭切割：横向切割成圆形的单个硅片，也就是我们常说的晶圆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(Wafer)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67544" y="1052736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制造第一阶段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528392" cy="260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7544" y="4061708"/>
            <a:ext cx="4392488" cy="159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晶圆：切割出的晶圆经过抛光后变得几乎完美无瑕，表面甚至可以当镜子。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45024"/>
            <a:ext cx="3528392" cy="219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755576" y="548680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8600" y="1341438"/>
            <a:ext cx="8610600" cy="4800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元器件成本是设计者需要考虑的一个方面</a:t>
            </a:r>
            <a:endParaRPr lang="en-US" altLang="zh-CN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endParaRPr lang="en-US" altLang="zh-CN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影响成本的主要因素：</a:t>
            </a:r>
            <a:endParaRPr lang="en-US" altLang="zh-CN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Time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----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元器件价格随着时间而下降（实现技术没有实质性改进）。因为随着时间推移产出率不断增高。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Volume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（产量）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----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提高意味着制造效率提高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Commodification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（商品）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----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元器件供应商之间的竞争会降低成本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3" name="Object 6" descr="蓝色面巾纸"/>
          <p:cNvGraphicFramePr>
            <a:graphicFrameLocks noChangeAspect="1"/>
          </p:cNvGraphicFramePr>
          <p:nvPr/>
        </p:nvGraphicFramePr>
        <p:xfrm>
          <a:off x="899592" y="1700808"/>
          <a:ext cx="7488832" cy="410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图表" r:id="rId1" imgW="5248275" imgH="2857500" progId="">
                  <p:embed/>
                </p:oleObj>
              </mc:Choice>
              <mc:Fallback>
                <p:oleObj name="图表" r:id="rId1" imgW="5248275" imgH="2857500" progId="">
                  <p:embed/>
                  <p:pic>
                    <p:nvPicPr>
                      <p:cNvPr id="0" name="Object 6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700808"/>
                        <a:ext cx="7488832" cy="4108456"/>
                      </a:xfrm>
                      <a:prstGeom prst="rect">
                        <a:avLst/>
                      </a:prstGeom>
                      <a:blipFill dpi="0" rotWithShape="0">
                        <a:blip r:embed="rId3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57270" y="902955"/>
            <a:ext cx="7560840" cy="6568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存储器芯片成本趋势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0" descr="f01-18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451992" cy="438011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3059832" y="771027"/>
            <a:ext cx="4286250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集成电路的生产过程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418575" y="1538346"/>
            <a:ext cx="257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集成电路成本 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= 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18"/>
          <p:cNvSpPr txBox="1">
            <a:spLocks noChangeArrowheads="1"/>
          </p:cNvSpPr>
          <p:nvPr/>
        </p:nvSpPr>
        <p:spPr bwMode="auto">
          <a:xfrm>
            <a:off x="3769807" y="1184275"/>
            <a:ext cx="46434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芯片成本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+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芯片测试成本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+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封装成本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最终测试成品率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5" name="直接连接符 19"/>
          <p:cNvCxnSpPr>
            <a:cxnSpLocks noChangeShapeType="1"/>
            <a:stCxn id="4" idx="1"/>
            <a:endCxn id="4" idx="3"/>
          </p:cNvCxnSpPr>
          <p:nvPr/>
        </p:nvCxnSpPr>
        <p:spPr bwMode="auto">
          <a:xfrm>
            <a:off x="3769807" y="1692275"/>
            <a:ext cx="4643438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61217" y="896573"/>
            <a:ext cx="383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每个集成电路成本的计算：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841555" y="2587554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芯片成本  </a:t>
            </a:r>
            <a:r>
              <a:rPr lang="en-US" altLang="zh-CN" sz="2000" b="1" dirty="0"/>
              <a:t>= </a:t>
            </a:r>
            <a:endParaRPr lang="zh-CN" altLang="en-US" sz="2000" b="1" dirty="0"/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3679032" y="2294573"/>
            <a:ext cx="4643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晶园成本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每片晶园的芯片数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×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芯片成品率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连接符 19"/>
          <p:cNvCxnSpPr>
            <a:cxnSpLocks noChangeShapeType="1"/>
            <a:stCxn id="8" idx="1"/>
            <a:endCxn id="8" idx="3"/>
          </p:cNvCxnSpPr>
          <p:nvPr/>
        </p:nvCxnSpPr>
        <p:spPr bwMode="auto">
          <a:xfrm>
            <a:off x="3679032" y="2802573"/>
            <a:ext cx="4643437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990203" y="3828965"/>
            <a:ext cx="47863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每片晶圆的芯片数 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=                     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-  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3419078" y="3543215"/>
            <a:ext cx="17859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晶圆面积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芯片面积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连接符 19"/>
          <p:cNvCxnSpPr>
            <a:cxnSpLocks noChangeShapeType="1"/>
          </p:cNvCxnSpPr>
          <p:nvPr/>
        </p:nvCxnSpPr>
        <p:spPr bwMode="auto">
          <a:xfrm flipV="1">
            <a:off x="3561953" y="4043277"/>
            <a:ext cx="1357313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5276453" y="3543215"/>
            <a:ext cx="23574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晶圆周长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芯片对角线长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5" name="直接连接符 19"/>
          <p:cNvCxnSpPr>
            <a:cxnSpLocks noChangeShapeType="1"/>
          </p:cNvCxnSpPr>
          <p:nvPr/>
        </p:nvCxnSpPr>
        <p:spPr bwMode="auto">
          <a:xfrm flipV="1">
            <a:off x="5419328" y="4043277"/>
            <a:ext cx="1785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525860" y="5128419"/>
            <a:ext cx="8786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芯片成品率  </a:t>
            </a:r>
            <a:r>
              <a:rPr lang="en-US" altLang="zh-CN" sz="2000" b="1"/>
              <a:t>=  </a:t>
            </a:r>
            <a:r>
              <a:rPr lang="zh-CN" altLang="en-US" sz="2000" b="1"/>
              <a:t>晶圆成品率</a:t>
            </a:r>
            <a:r>
              <a:rPr lang="en-US" altLang="zh-CN" sz="2000" b="1"/>
              <a:t>× </a:t>
            </a:r>
            <a:r>
              <a:rPr lang="zh-CN" altLang="en-US" sz="2000" b="1"/>
              <a:t>（ </a:t>
            </a:r>
            <a:r>
              <a:rPr lang="en-US" altLang="zh-CN" sz="2000" b="1"/>
              <a:t>1 +                                                               </a:t>
            </a:r>
            <a:r>
              <a:rPr lang="zh-CN" altLang="en-US" sz="2000" b="1"/>
              <a:t>）</a:t>
            </a:r>
            <a:r>
              <a:rPr lang="en-US" altLang="zh-CN" sz="2000" b="1"/>
              <a:t>  </a:t>
            </a:r>
            <a:endParaRPr lang="zh-CN" altLang="en-US" sz="2000" b="1"/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4682259" y="4933157"/>
            <a:ext cx="4643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单位面积的缺陷数 </a:t>
            </a:r>
            <a:r>
              <a:rPr lang="en-US" altLang="zh-CN" sz="2000" b="1" dirty="0"/>
              <a:t>× </a:t>
            </a:r>
            <a:r>
              <a:rPr lang="zh-CN" altLang="en-US" sz="2000" b="1" dirty="0"/>
              <a:t>芯片面积</a:t>
            </a:r>
            <a:r>
              <a:rPr lang="en-US" altLang="zh-CN" sz="2000" b="1" dirty="0"/>
              <a:t> 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                    α</a:t>
            </a:r>
            <a:endParaRPr lang="en-US" altLang="zh-CN" sz="2800" b="1" dirty="0"/>
          </a:p>
        </p:txBody>
      </p:sp>
      <p:cxnSp>
        <p:nvCxnSpPr>
          <p:cNvPr id="18" name="直接连接符 19"/>
          <p:cNvCxnSpPr>
            <a:cxnSpLocks noChangeShapeType="1"/>
          </p:cNvCxnSpPr>
          <p:nvPr/>
        </p:nvCxnSpPr>
        <p:spPr bwMode="auto">
          <a:xfrm rot="10800000" flipH="1">
            <a:off x="4637690" y="5337552"/>
            <a:ext cx="3786188" cy="793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3"/>
          <p:cNvSpPr>
            <a:spLocks noChangeArrowheads="1"/>
          </p:cNvSpPr>
          <p:nvPr/>
        </p:nvSpPr>
        <p:spPr bwMode="auto">
          <a:xfrm>
            <a:off x="8685212" y="4892734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-</a:t>
            </a:r>
            <a:r>
              <a:rPr lang="el-GR" altLang="zh-CN" sz="1800" b="1" dirty="0"/>
              <a:t>α</a:t>
            </a:r>
            <a:endParaRPr lang="zh-CN" altLang="en-US" sz="1800" dirty="0"/>
          </a:p>
        </p:txBody>
      </p:sp>
      <p:cxnSp>
        <p:nvCxnSpPr>
          <p:cNvPr id="20" name="直接箭头连接符 19"/>
          <p:cNvCxnSpPr/>
          <p:nvPr/>
        </p:nvCxnSpPr>
        <p:spPr bwMode="auto">
          <a:xfrm flipH="1">
            <a:off x="2456439" y="1587716"/>
            <a:ext cx="1935355" cy="999882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flipH="1">
            <a:off x="2456439" y="3269860"/>
            <a:ext cx="2284235" cy="486080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 bwMode="auto">
          <a:xfrm flipH="1">
            <a:off x="1656497" y="3287712"/>
            <a:ext cx="4772878" cy="1830475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357313" y="1218793"/>
            <a:ext cx="4786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每片晶圆的芯片数 </a:t>
            </a:r>
            <a:r>
              <a:rPr lang="en-US" altLang="zh-CN" sz="2000" b="1" dirty="0"/>
              <a:t>=                           -  </a:t>
            </a:r>
            <a:endParaRPr lang="zh-CN" altLang="en-US" sz="2000" b="1" dirty="0"/>
          </a:p>
        </p:txBody>
      </p:sp>
      <p:sp>
        <p:nvSpPr>
          <p:cNvPr id="4" name="TextBox 18"/>
          <p:cNvSpPr txBox="1">
            <a:spLocks noChangeArrowheads="1"/>
          </p:cNvSpPr>
          <p:nvPr/>
        </p:nvSpPr>
        <p:spPr bwMode="auto">
          <a:xfrm>
            <a:off x="3786188" y="933043"/>
            <a:ext cx="1785937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</a:t>
            </a:r>
            <a:r>
              <a:rPr lang="zh-CN" altLang="en-US" sz="2000" b="1"/>
              <a:t>晶圆面积</a:t>
            </a:r>
            <a:r>
              <a:rPr lang="en-US" altLang="zh-CN" sz="2000" b="1"/>
              <a:t> 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                     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/>
              <a:t>  </a:t>
            </a:r>
            <a:r>
              <a:rPr lang="zh-CN" altLang="en-US" sz="2000" b="1"/>
              <a:t>芯片面积</a:t>
            </a:r>
            <a:endParaRPr lang="en-US" altLang="zh-CN" sz="2000" b="1"/>
          </a:p>
        </p:txBody>
      </p:sp>
      <p:cxnSp>
        <p:nvCxnSpPr>
          <p:cNvPr id="5" name="直接连接符 19"/>
          <p:cNvCxnSpPr>
            <a:cxnSpLocks noChangeShapeType="1"/>
          </p:cNvCxnSpPr>
          <p:nvPr/>
        </p:nvCxnSpPr>
        <p:spPr bwMode="auto">
          <a:xfrm flipV="1">
            <a:off x="3929063" y="1433105"/>
            <a:ext cx="1357312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683568" y="1963737"/>
            <a:ext cx="83597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结论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，芯片面积直接影响芯片成本：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                              </a:t>
            </a:r>
            <a:r>
              <a:rPr lang="zh-CN" altLang="en-US" sz="2000" b="1" dirty="0"/>
              <a:t>芯片面积大 → 晶圆上芯片数减少 →芯片成本上升      </a:t>
            </a:r>
            <a:endParaRPr lang="zh-CN" altLang="en-US" sz="2000" b="1" baseline="30000" dirty="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5643563" y="933043"/>
            <a:ext cx="2357437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</a:t>
            </a:r>
            <a:r>
              <a:rPr lang="zh-CN" altLang="en-US" sz="2000" b="1"/>
              <a:t>晶圆周长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                     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/>
              <a:t>  </a:t>
            </a:r>
            <a:r>
              <a:rPr lang="zh-CN" altLang="en-US" sz="2000" b="1"/>
              <a:t>芯片对角线长</a:t>
            </a:r>
            <a:endParaRPr lang="en-US" altLang="zh-CN" sz="2000" b="1"/>
          </a:p>
        </p:txBody>
      </p:sp>
      <p:cxnSp>
        <p:nvCxnSpPr>
          <p:cNvPr id="8" name="直接连接符 19"/>
          <p:cNvCxnSpPr>
            <a:cxnSpLocks noChangeShapeType="1"/>
          </p:cNvCxnSpPr>
          <p:nvPr/>
        </p:nvCxnSpPr>
        <p:spPr bwMode="auto">
          <a:xfrm flipV="1">
            <a:off x="5786438" y="1433105"/>
            <a:ext cx="1785937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15"/>
          <p:cNvSpPr>
            <a:spLocks noChangeArrowheads="1"/>
          </p:cNvSpPr>
          <p:nvPr/>
        </p:nvSpPr>
        <p:spPr bwMode="auto">
          <a:xfrm>
            <a:off x="554037" y="4638674"/>
            <a:ext cx="79930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/>
              <a:t> </a:t>
            </a:r>
            <a:r>
              <a:rPr lang="el-GR" altLang="zh-CN" sz="2000" b="1" dirty="0"/>
              <a:t>α</a:t>
            </a:r>
            <a:r>
              <a:rPr lang="zh-CN" altLang="en-US" sz="2000" b="1" dirty="0"/>
              <a:t>是取决于制造工艺复杂性的一个参数，与掩膜的层数成正比。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对于目前复杂的</a:t>
            </a:r>
            <a:r>
              <a:rPr lang="en-US" altLang="zh-CN" sz="2000" b="1" dirty="0"/>
              <a:t>CMOS</a:t>
            </a:r>
            <a:r>
              <a:rPr lang="zh-CN" altLang="en-US" sz="2000" b="1" dirty="0"/>
              <a:t>工艺来说，合适的估计是  </a:t>
            </a:r>
            <a:r>
              <a:rPr lang="el-GR" altLang="zh-CN" sz="2000" b="1" dirty="0"/>
              <a:t>α</a:t>
            </a:r>
            <a:r>
              <a:rPr lang="en-US" altLang="zh-CN" sz="2000" b="1" dirty="0"/>
              <a:t> =4  </a:t>
            </a:r>
            <a:r>
              <a:rPr lang="zh-CN" altLang="en-US" sz="2000" b="1" dirty="0"/>
              <a:t>。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/>
              <a:t>  单位面积缺陷数是衡量材料与工艺的一个指标，典型值为 </a:t>
            </a:r>
            <a:r>
              <a:rPr lang="en-US" altLang="zh-CN" sz="2000" b="1" dirty="0"/>
              <a:t>0.5~1/cm</a:t>
            </a:r>
            <a:r>
              <a:rPr lang="en-US" altLang="zh-CN" sz="2000" b="1" baseline="30000" dirty="0"/>
              <a:t>2</a:t>
            </a:r>
            <a:endParaRPr lang="zh-CN" altLang="en-US" sz="2000" baseline="30000" dirty="0"/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357188" y="3714750"/>
            <a:ext cx="8786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芯片成品率  </a:t>
            </a:r>
            <a:r>
              <a:rPr lang="en-US" altLang="zh-CN" sz="2000" b="1" dirty="0"/>
              <a:t>=  </a:t>
            </a:r>
            <a:r>
              <a:rPr lang="zh-CN" altLang="en-US" sz="2000" b="1" dirty="0"/>
              <a:t>晶圆成品率</a:t>
            </a:r>
            <a:r>
              <a:rPr lang="en-US" altLang="zh-CN" sz="2000" b="1" dirty="0"/>
              <a:t>× </a:t>
            </a:r>
            <a:r>
              <a:rPr lang="zh-CN" altLang="en-US" sz="2000" b="1" dirty="0"/>
              <a:t>（ </a:t>
            </a:r>
            <a:r>
              <a:rPr lang="en-US" altLang="zh-CN" sz="2000" b="1" dirty="0"/>
              <a:t>1 +                                                               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  </a:t>
            </a:r>
            <a:endParaRPr lang="zh-CN" altLang="en-US" sz="2000" b="1" dirty="0"/>
          </a:p>
        </p:txBody>
      </p: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4286250" y="3357563"/>
            <a:ext cx="46434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单位面积的缺陷数 </a:t>
            </a:r>
            <a:r>
              <a:rPr lang="en-US" altLang="zh-CN" sz="2000" b="1" dirty="0"/>
              <a:t>× </a:t>
            </a:r>
            <a:r>
              <a:rPr lang="zh-CN" altLang="en-US" sz="2000" b="1" dirty="0"/>
              <a:t>芯片面积</a:t>
            </a:r>
            <a:r>
              <a:rPr lang="en-US" altLang="zh-CN" sz="2000" b="1" dirty="0"/>
              <a:t> </a:t>
            </a: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                    α</a:t>
            </a:r>
            <a:endParaRPr lang="en-US" altLang="zh-CN" sz="2800" b="1" dirty="0"/>
          </a:p>
        </p:txBody>
      </p:sp>
      <p:cxnSp>
        <p:nvCxnSpPr>
          <p:cNvPr id="13" name="直接连接符 19"/>
          <p:cNvCxnSpPr>
            <a:cxnSpLocks noChangeShapeType="1"/>
          </p:cNvCxnSpPr>
          <p:nvPr/>
        </p:nvCxnSpPr>
        <p:spPr bwMode="auto">
          <a:xfrm rot="10800000" flipH="1">
            <a:off x="4429125" y="3857625"/>
            <a:ext cx="378618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358188" y="3429000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-</a:t>
            </a:r>
            <a:r>
              <a:rPr lang="el-GR" altLang="zh-CN" sz="1800" b="1"/>
              <a:t>α</a:t>
            </a:r>
            <a:endParaRPr lang="zh-CN" altLang="en-US" sz="1800"/>
          </a:p>
        </p:txBody>
      </p:sp>
      <p:cxnSp>
        <p:nvCxnSpPr>
          <p:cNvPr id="15" name="直接箭头连接符 14"/>
          <p:cNvCxnSpPr/>
          <p:nvPr/>
        </p:nvCxnSpPr>
        <p:spPr bwMode="auto">
          <a:xfrm rot="16200000" flipH="1">
            <a:off x="2928938" y="4071938"/>
            <a:ext cx="357187" cy="357187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3250405" y="4246707"/>
            <a:ext cx="1753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假设为</a:t>
            </a:r>
            <a:r>
              <a:rPr lang="en-US" altLang="zh-CN" sz="2000" b="1" dirty="0"/>
              <a:t>100%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1520747"/>
            <a:ext cx="8229600" cy="11321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例子：直径为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30cm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的晶圆上有多少边长为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1.5cm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的芯片？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ts val="3200"/>
              </a:lnSpc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答：芯片面积为（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1.5cm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baseline="30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= 2.25 cm</a:t>
            </a:r>
            <a:r>
              <a:rPr lang="en-US" altLang="zh-CN" sz="2400" baseline="30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 </a:t>
            </a:r>
            <a:endParaRPr lang="zh-CN" altLang="en-US" sz="2400" baseline="30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702536" y="3284984"/>
            <a:ext cx="804372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每片晶圆的芯片数  </a:t>
            </a:r>
            <a:r>
              <a:rPr lang="en-US" altLang="zh-CN" sz="2000" b="1" dirty="0"/>
              <a:t>=                                 -                                  = 270               </a:t>
            </a:r>
            <a:endParaRPr lang="zh-CN" altLang="en-US" sz="2000" b="1" dirty="0"/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3131411" y="2999234"/>
            <a:ext cx="23574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</a:t>
            </a:r>
            <a:r>
              <a:rPr lang="el-GR" altLang="zh-CN" sz="2000" b="1"/>
              <a:t>π</a:t>
            </a:r>
            <a:r>
              <a:rPr lang="en-US" altLang="zh-CN" sz="2000" b="1"/>
              <a:t> × </a:t>
            </a:r>
            <a:r>
              <a:rPr lang="zh-CN" altLang="en-US" sz="2000" b="1"/>
              <a:t>（</a:t>
            </a:r>
            <a:r>
              <a:rPr lang="en-US" altLang="zh-CN" sz="2000" b="1"/>
              <a:t>30 /2</a:t>
            </a:r>
            <a:r>
              <a:rPr lang="zh-CN" altLang="en-US" sz="2000" b="1"/>
              <a:t>）</a:t>
            </a:r>
            <a:r>
              <a:rPr lang="en-US" altLang="zh-CN" sz="2000" b="1" baseline="30000"/>
              <a:t>2</a:t>
            </a:r>
            <a:endParaRPr lang="en-US" altLang="zh-CN" sz="2000" b="1" baseline="30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                                                         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/>
              <a:t>        </a:t>
            </a:r>
            <a:r>
              <a:rPr lang="en-US" altLang="zh-CN" sz="2000" b="1"/>
              <a:t>2.25</a:t>
            </a:r>
            <a:endParaRPr lang="en-US" altLang="zh-CN" sz="2000" b="1"/>
          </a:p>
        </p:txBody>
      </p:sp>
      <p:cxnSp>
        <p:nvCxnSpPr>
          <p:cNvPr id="6" name="直接连接符 19"/>
          <p:cNvCxnSpPr>
            <a:cxnSpLocks noChangeShapeType="1"/>
          </p:cNvCxnSpPr>
          <p:nvPr/>
        </p:nvCxnSpPr>
        <p:spPr bwMode="auto">
          <a:xfrm flipV="1">
            <a:off x="3274286" y="3499296"/>
            <a:ext cx="1785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5417411" y="2999234"/>
            <a:ext cx="23574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  </a:t>
            </a:r>
            <a:r>
              <a:rPr lang="el-GR" altLang="zh-CN" sz="2000" b="1"/>
              <a:t>π</a:t>
            </a:r>
            <a:r>
              <a:rPr lang="en-US" altLang="zh-CN" sz="2000" b="1"/>
              <a:t> ×30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                           </a:t>
            </a:r>
            <a:endParaRPr lang="en-US" altLang="zh-CN" sz="20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/>
              <a:t>         </a:t>
            </a:r>
            <a:r>
              <a:rPr lang="en-US" altLang="zh-CN" sz="2000" b="1"/>
              <a:t>2.12</a:t>
            </a:r>
            <a:endParaRPr lang="en-US" altLang="zh-CN" sz="2000" b="1"/>
          </a:p>
        </p:txBody>
      </p:sp>
      <p:cxnSp>
        <p:nvCxnSpPr>
          <p:cNvPr id="8" name="直接连接符 19"/>
          <p:cNvCxnSpPr>
            <a:cxnSpLocks noChangeShapeType="1"/>
          </p:cNvCxnSpPr>
          <p:nvPr/>
        </p:nvCxnSpPr>
        <p:spPr bwMode="auto">
          <a:xfrm flipV="1">
            <a:off x="5560286" y="3499296"/>
            <a:ext cx="1785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79228" y="4489209"/>
            <a:ext cx="80437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类似的，直径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30cm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晶圆上边长为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 cm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的芯片数为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640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1115616" y="2060848"/>
            <a:ext cx="8224477" cy="2088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  <a:defRPr/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2010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年，设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30cm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晶圆成本是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5500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美元，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en-US" altLang="zh-CN" sz="2400" i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1.00cm</a:t>
            </a:r>
            <a:r>
              <a:rPr lang="en-US" altLang="zh-CN" sz="2400" i="1" baseline="30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的芯片成本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----13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美元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en-US" altLang="zh-CN" sz="2400" i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2.25cm</a:t>
            </a:r>
            <a:r>
              <a:rPr lang="en-US" altLang="zh-CN" sz="2400" i="1" baseline="30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的芯片成本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----51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美元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推论：芯片面积增加到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倍，则成本增加到约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倍。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73154" y="980728"/>
            <a:ext cx="8382000" cy="5334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Monotype Sorts" pitchFamily="2" charset="2"/>
              <a:buNone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成本与价格</a:t>
            </a:r>
            <a:endParaRPr lang="en-US" altLang="zh-CN" sz="2800" kern="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器件成本</a:t>
            </a:r>
            <a:endParaRPr lang="zh-CN" altLang="en-US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直接成本：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直接影响产品的成本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人力成本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废料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(the leftover from yield),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和保修期内的保修费等</a:t>
            </a:r>
            <a:endParaRPr lang="en-US" altLang="zh-CN" sz="2000" kern="0" dirty="0">
              <a:solidFill>
                <a:srgbClr val="0099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直接成本在器件成本上增加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20%~40%.</a:t>
            </a:r>
            <a:endParaRPr lang="en-US" altLang="zh-CN" sz="20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毛利润（间接成本）</a:t>
            </a:r>
            <a:endParaRPr lang="en-US" altLang="zh-CN" sz="2000" kern="0" dirty="0">
              <a:solidFill>
                <a:srgbClr val="0099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企业一般管理费直接分摊到一个产品中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0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研发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(R&amp;D)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，制造设备，市场销售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，维护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租场地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经济成本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税收等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0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研发费用一般占收入的</a:t>
            </a:r>
            <a:r>
              <a:rPr lang="en-US" altLang="zh-CN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4%~12%</a:t>
            </a:r>
            <a:endParaRPr lang="en-US" altLang="zh-CN" sz="20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33365" y="1124744"/>
            <a:ext cx="8229600" cy="6480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仓库级计算机制造成本与运行成本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22890" y="2114460"/>
            <a:ext cx="8229600" cy="3196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制造成本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ts val="32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5000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服务器、配电冷却设施、网络设备总成本：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1.675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亿美元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运行成本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ts val="32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8 000 000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瓦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ts val="32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月电费与守卫人工费：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560 000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美元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3" name="图片 2" descr="http://hard.zol.com.cn/2003/1022/images/10268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777"/>
            <a:ext cx="4098720" cy="302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9512" y="1197790"/>
            <a:ext cx="4458178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晶圆其直径分为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英寸等规格，近来发展出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英寸甚至研发更大规格（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英吋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英吋以上等）。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晶圆越大，同一圆片上可生产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的芯片就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越多，可降低成本；但对材料技术和生产技术的要求更高。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一般认为硅晶圆的直径越大，代表着这座晶圆厂有更好的技术，在生产晶圆的过程当中，良品率是很重要的条件。</a:t>
            </a:r>
            <a:endParaRPr lang="zh-CN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6145" y="1340485"/>
            <a:ext cx="43503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汽车市场需求主要集中在8英寸的功率半导体。约30%的8英寸晶圆下游在汽车领域，预计未来这一比例会增长到60%。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755576" y="548680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1.7 </a:t>
            </a: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36180" y="1052736"/>
            <a:ext cx="8470740" cy="300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可靠性：广义上包括可靠性、安全性和可用性</a:t>
            </a:r>
            <a:endParaRPr lang="en-US" altLang="zh-CN" sz="2400" b="1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Dependability is a deliberately broad term to encompass many facets including reliability, security and availability.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6867" y="2996952"/>
            <a:ext cx="8306413" cy="300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计算机系统的可靠性：用于表示系统提供给用户服务的质量，这里“可靠性（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Dependability </a:t>
            </a:r>
            <a:r>
              <a:rPr lang="zh-CN" altLang="en-US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）”可用“信任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reliance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）”</a:t>
            </a:r>
            <a:r>
              <a:rPr lang="zh-CN" altLang="en-US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代替。</a:t>
            </a:r>
            <a:endParaRPr lang="en-US" altLang="zh-CN" sz="2400" b="1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 eaLnBrk="0" hangingPunct="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</a:t>
            </a:r>
            <a:r>
              <a:rPr lang="zh-CN" altLang="en-US" sz="24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例如：一个笔记本电脑能用多久才出现故障？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1.7 </a:t>
            </a: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1571625"/>
            <a:ext cx="8839200" cy="408962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模块可靠性：</a:t>
            </a:r>
            <a:r>
              <a:rPr lang="zh-CN" altLang="en-US" sz="20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从模块可用到出现故障的持续服务度量</a:t>
            </a:r>
            <a:endParaRPr lang="en-US" altLang="zh-CN" sz="20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mean time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to failure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平均无故障时间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MTTR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mean time to repair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: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平均修复时间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FIT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（故障率）：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1/MTTF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MTBF: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平均故障间隔时间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= MTTF+MTTR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模块可用性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u="sng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MTTF          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 =  </a:t>
            </a:r>
            <a:r>
              <a:rPr lang="en-US" altLang="zh-CN" sz="2400" u="sng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MTTF</a:t>
            </a:r>
            <a:endParaRPr lang="en-US" altLang="zh-CN" sz="2400" u="sng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MTTF + MTTR      MTBF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1.7 </a:t>
            </a: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8625" y="214313"/>
            <a:ext cx="7993063" cy="7667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2800" smtClean="0"/>
              <a:t>例题    设一个磁盘子系统有如下组件和</a:t>
            </a:r>
            <a:r>
              <a:rPr lang="en-US" altLang="zh-CN" sz="2800" smtClean="0"/>
              <a:t>MTTF:</a:t>
            </a:r>
            <a:endParaRPr lang="zh-CN" alt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5750" y="928688"/>
            <a:ext cx="8588375" cy="2995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个磁盘，每一个的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1 000 000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小时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SCSI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控制器，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500 000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小时的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个电源，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200 000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小时的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个风扇，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200 000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小时的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条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SCSI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电缆，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1 000 000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小时的</a:t>
            </a:r>
            <a:r>
              <a:rPr lang="en-US" altLang="zh-CN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MTTF</a:t>
            </a:r>
            <a:endParaRPr lang="en-US" altLang="zh-CN" sz="2400" kern="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zh-CN" altLang="en-US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假设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生存周期是按指数分布的，并且故障具有独立性，计算整个系统的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MTTF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250031" y="4727394"/>
            <a:ext cx="8501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系统故障率 </a:t>
            </a:r>
            <a:r>
              <a:rPr lang="en-US" altLang="zh-CN" sz="2000" b="1" dirty="0"/>
              <a:t>=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10 ×                     +              +                +                 +</a:t>
            </a:r>
            <a:endParaRPr lang="zh-CN" altLang="en-US" sz="2000" b="1" dirty="0"/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2857501" y="4485083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7" name="直接连接符 19"/>
          <p:cNvCxnSpPr>
            <a:cxnSpLocks noChangeShapeType="1"/>
          </p:cNvCxnSpPr>
          <p:nvPr/>
        </p:nvCxnSpPr>
        <p:spPr bwMode="auto">
          <a:xfrm flipV="1">
            <a:off x="2500313" y="4913559"/>
            <a:ext cx="1071563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4295" y="4200525"/>
            <a:ext cx="1214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/>
              <a:t>解：</a:t>
            </a:r>
            <a:endParaRPr lang="zh-CN" altLang="en-US" sz="2400" b="1" dirty="0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2500313" y="4984997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1 000 000</a:t>
            </a:r>
            <a:endParaRPr lang="zh-CN" altLang="en-US" sz="1800" dirty="0"/>
          </a:p>
        </p:txBody>
      </p:sp>
      <p:sp>
        <p:nvSpPr>
          <p:cNvPr id="11" name="TextBox 18"/>
          <p:cNvSpPr txBox="1">
            <a:spLocks noChangeArrowheads="1"/>
          </p:cNvSpPr>
          <p:nvPr/>
        </p:nvSpPr>
        <p:spPr bwMode="auto">
          <a:xfrm>
            <a:off x="4214813" y="4485083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12" name="直接连接符 19"/>
          <p:cNvCxnSpPr>
            <a:cxnSpLocks noChangeShapeType="1"/>
          </p:cNvCxnSpPr>
          <p:nvPr/>
        </p:nvCxnSpPr>
        <p:spPr bwMode="auto">
          <a:xfrm flipV="1">
            <a:off x="4071938" y="4913559"/>
            <a:ext cx="642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3929063" y="4984997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500 000</a:t>
            </a:r>
            <a:endParaRPr lang="zh-CN" altLang="en-US" sz="1800"/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7929563" y="4485083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15" name="直接连接符 19"/>
          <p:cNvCxnSpPr>
            <a:cxnSpLocks noChangeShapeType="1"/>
          </p:cNvCxnSpPr>
          <p:nvPr/>
        </p:nvCxnSpPr>
        <p:spPr bwMode="auto">
          <a:xfrm flipV="1">
            <a:off x="7572376" y="4913559"/>
            <a:ext cx="1071562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7572376" y="4984997"/>
            <a:ext cx="1357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1 000 000</a:t>
            </a:r>
            <a:endParaRPr lang="zh-CN" altLang="en-US" sz="1800"/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57813" y="4485083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18" name="直接连接符 19"/>
          <p:cNvCxnSpPr>
            <a:cxnSpLocks noChangeShapeType="1"/>
          </p:cNvCxnSpPr>
          <p:nvPr/>
        </p:nvCxnSpPr>
        <p:spPr bwMode="auto">
          <a:xfrm flipV="1">
            <a:off x="5214938" y="4913559"/>
            <a:ext cx="642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5072063" y="4984997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200 000</a:t>
            </a:r>
            <a:endParaRPr lang="zh-CN" altLang="en-US" sz="1800"/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6643688" y="4485083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21" name="直接连接符 19"/>
          <p:cNvCxnSpPr>
            <a:cxnSpLocks noChangeShapeType="1"/>
          </p:cNvCxnSpPr>
          <p:nvPr/>
        </p:nvCxnSpPr>
        <p:spPr bwMode="auto">
          <a:xfrm flipV="1">
            <a:off x="6500813" y="4913559"/>
            <a:ext cx="642938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30"/>
          <p:cNvSpPr txBox="1">
            <a:spLocks noChangeArrowheads="1"/>
          </p:cNvSpPr>
          <p:nvPr/>
        </p:nvSpPr>
        <p:spPr bwMode="auto">
          <a:xfrm>
            <a:off x="6357938" y="4984997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200 000</a:t>
            </a:r>
            <a:endParaRPr lang="zh-CN" altLang="en-US" sz="1800"/>
          </a:p>
        </p:txBody>
      </p:sp>
      <p:sp>
        <p:nvSpPr>
          <p:cNvPr id="23" name="TextBox 31"/>
          <p:cNvSpPr txBox="1">
            <a:spLocks noChangeArrowheads="1"/>
          </p:cNvSpPr>
          <p:nvPr/>
        </p:nvSpPr>
        <p:spPr bwMode="auto">
          <a:xfrm>
            <a:off x="1428751" y="5495925"/>
            <a:ext cx="3643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=  </a:t>
            </a:r>
            <a:endParaRPr lang="zh-CN" altLang="en-US" sz="1800" dirty="0"/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2172423" y="5192594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23</a:t>
            </a:r>
            <a:endParaRPr lang="en-US" altLang="zh-CN" sz="2000" b="1"/>
          </a:p>
        </p:txBody>
      </p:sp>
      <p:cxnSp>
        <p:nvCxnSpPr>
          <p:cNvPr id="25" name="直接连接符 19"/>
          <p:cNvCxnSpPr>
            <a:cxnSpLocks noChangeShapeType="1"/>
          </p:cNvCxnSpPr>
          <p:nvPr/>
        </p:nvCxnSpPr>
        <p:spPr bwMode="auto">
          <a:xfrm flipV="1">
            <a:off x="1815235" y="5648206"/>
            <a:ext cx="1071563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34"/>
          <p:cNvSpPr txBox="1">
            <a:spLocks noChangeArrowheads="1"/>
          </p:cNvSpPr>
          <p:nvPr/>
        </p:nvSpPr>
        <p:spPr bwMode="auto">
          <a:xfrm>
            <a:off x="1857375" y="5684719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1 000 000</a:t>
            </a:r>
            <a:endParaRPr lang="zh-CN" altLang="en-US" sz="1800"/>
          </a:p>
        </p:txBody>
      </p:sp>
      <p:sp>
        <p:nvSpPr>
          <p:cNvPr id="27" name="TextBox 35"/>
          <p:cNvSpPr txBox="1">
            <a:spLocks noChangeArrowheads="1"/>
          </p:cNvSpPr>
          <p:nvPr/>
        </p:nvSpPr>
        <p:spPr bwMode="auto">
          <a:xfrm>
            <a:off x="357188" y="5929313"/>
            <a:ext cx="8786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系统的</a:t>
            </a:r>
            <a:r>
              <a:rPr lang="en-US" altLang="zh-CN" sz="2000" b="1"/>
              <a:t>MTTF =                        =                      = 43 500</a:t>
            </a:r>
            <a:r>
              <a:rPr lang="zh-CN" altLang="en-US" sz="2000" b="1"/>
              <a:t>小时（接近</a:t>
            </a:r>
            <a:r>
              <a:rPr lang="en-US" altLang="zh-CN" sz="2000" b="1"/>
              <a:t>5</a:t>
            </a:r>
            <a:r>
              <a:rPr lang="zh-CN" altLang="en-US" sz="2000" b="1"/>
              <a:t>年）</a:t>
            </a:r>
            <a:endParaRPr lang="zh-CN" altLang="en-US" sz="2000" b="1"/>
          </a:p>
        </p:txBody>
      </p:sp>
      <p:sp>
        <p:nvSpPr>
          <p:cNvPr id="28" name="TextBox 18"/>
          <p:cNvSpPr txBox="1">
            <a:spLocks noChangeArrowheads="1"/>
          </p:cNvSpPr>
          <p:nvPr/>
        </p:nvSpPr>
        <p:spPr bwMode="auto">
          <a:xfrm>
            <a:off x="2786063" y="5715000"/>
            <a:ext cx="428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  <a:endParaRPr lang="en-US" altLang="zh-CN" sz="2000" b="1"/>
          </a:p>
        </p:txBody>
      </p:sp>
      <p:cxnSp>
        <p:nvCxnSpPr>
          <p:cNvPr id="29" name="直接连接符 19"/>
          <p:cNvCxnSpPr>
            <a:cxnSpLocks noChangeShapeType="1"/>
          </p:cNvCxnSpPr>
          <p:nvPr/>
        </p:nvCxnSpPr>
        <p:spPr bwMode="auto">
          <a:xfrm flipV="1">
            <a:off x="2428875" y="6143625"/>
            <a:ext cx="1071563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38"/>
          <p:cNvSpPr txBox="1">
            <a:spLocks noChangeArrowheads="1"/>
          </p:cNvSpPr>
          <p:nvPr/>
        </p:nvSpPr>
        <p:spPr bwMode="auto">
          <a:xfrm>
            <a:off x="2286000" y="6215063"/>
            <a:ext cx="1357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/>
              <a:t>系统故障率</a:t>
            </a:r>
            <a:endParaRPr lang="zh-CN" altLang="en-US" sz="1800" b="1"/>
          </a:p>
        </p:txBody>
      </p:sp>
      <p:sp>
        <p:nvSpPr>
          <p:cNvPr id="31" name="TextBox 18"/>
          <p:cNvSpPr txBox="1">
            <a:spLocks noChangeArrowheads="1"/>
          </p:cNvSpPr>
          <p:nvPr/>
        </p:nvSpPr>
        <p:spPr bwMode="auto">
          <a:xfrm>
            <a:off x="4000500" y="5715000"/>
            <a:ext cx="1714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1 000 000</a:t>
            </a:r>
            <a:endParaRPr lang="en-US" altLang="zh-CN" sz="2000" b="1"/>
          </a:p>
        </p:txBody>
      </p:sp>
      <p:cxnSp>
        <p:nvCxnSpPr>
          <p:cNvPr id="32" name="直接连接符 19"/>
          <p:cNvCxnSpPr>
            <a:cxnSpLocks noChangeShapeType="1"/>
          </p:cNvCxnSpPr>
          <p:nvPr/>
        </p:nvCxnSpPr>
        <p:spPr bwMode="auto">
          <a:xfrm flipV="1">
            <a:off x="4071938" y="6143625"/>
            <a:ext cx="1071562" cy="79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41"/>
          <p:cNvSpPr txBox="1">
            <a:spLocks noChangeArrowheads="1"/>
          </p:cNvSpPr>
          <p:nvPr/>
        </p:nvSpPr>
        <p:spPr bwMode="auto">
          <a:xfrm>
            <a:off x="4071938" y="6215063"/>
            <a:ext cx="1357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      23</a:t>
            </a:r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1.7 </a:t>
            </a: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41158" y="1196752"/>
            <a:ext cx="7993063" cy="7667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提高可靠性的方法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256" y="2564904"/>
            <a:ext cx="8496944" cy="26869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冗余（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Redundancy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时间冗余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: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重复操作直到无错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742950" lvl="1" indent="-285750" eaLnBrk="0" hangingPunct="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资源冗余</a:t>
            </a: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配置另外的相同部件，有错时用于替代出错部件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1033572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二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537" y="1772816"/>
            <a:ext cx="4968551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光刻胶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(Photo Resist)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：图中蓝色部分就是在晶圆旋转过程中浇上去的光刻胶</a:t>
            </a:r>
            <a:r>
              <a:rPr lang="zh-CN" altLang="en-US" sz="2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液体。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晶圆旋转可以让光刻胶铺的非常薄、非常平。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3" y="1412776"/>
            <a:ext cx="31165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3" y="3933056"/>
            <a:ext cx="3116579" cy="265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850" y="3932470"/>
            <a:ext cx="52562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光刻：光刻胶层随后透过掩模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(Mask)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被曝光在紫外线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(UV)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之下，变得可溶，期间发生的化学反应类似按下机械相机快门那一刻胶片的变化。掩模上印着预先设计好的电路图案，紫外线透过它照在光刻胶层上，就会形成微处理器的每一层电路图案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7544" y="1033572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第三阶段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5536" y="1829142"/>
            <a:ext cx="475252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溶解光刻胶：光刻过程中曝光在紫外线下的光刻胶被溶解掉，清除后留下的图案和掩模上的一致。 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4128"/>
            <a:ext cx="3384624" cy="220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5536" y="4296578"/>
            <a:ext cx="475252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蚀刻：使用化学物质溶解掉暴露出来的晶圆部分，而剩下的光刻胶保护着不应该蚀刻的部分。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77914"/>
            <a:ext cx="3363986" cy="18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5288" y="2384301"/>
            <a:ext cx="4242402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清除光刻胶：蚀刻完成后，光刻胶的使命宣告完成，全部清除后就可以看到设计好的电路图案。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58" y="2132831"/>
            <a:ext cx="3906422" cy="216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1033572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第四阶段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288" y="1773238"/>
            <a:ext cx="460876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光刻胶：再次浇上光刻胶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蓝色部分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，然后光刻，并洗掉曝光的部分，剩下的光刻胶还是用来保护不会离子注入的那部分材料。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4" y="1844824"/>
            <a:ext cx="3383732" cy="184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22317"/>
            <a:ext cx="2981511" cy="243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1272" y="4082296"/>
            <a:ext cx="525683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离子注入：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在真空系统中，用经过加速的、要掺杂的原子的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离子注入固体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材料，从而在被注入的区域形成特殊的注入层，并改变这些区域的硅的导电性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。注入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的离子流的速度可以超过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万千米每小时。 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5288" y="1250171"/>
            <a:ext cx="4824784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清除光刻胶：离子注入完成后，光刻胶也被清除，而注入区域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绿色部分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也已掺杂，注入了不同的原子。注意这时候的绿色和之前已经有所不同。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914" y="1265946"/>
            <a:ext cx="3240286" cy="20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850" y="3896469"/>
            <a:ext cx="4896222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晶体管就绪：至此，晶体管已经基本完成。在绝缘材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品红色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上蚀刻出三个孔洞，并填充铜，以便和其它晶体管互连。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914" y="3825974"/>
            <a:ext cx="3259335" cy="189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23850" y="1340768"/>
            <a:ext cx="468019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电镀：在晶圆上电镀一层硫酸铜，将铜离子沉淀到晶体管上。铜离子会从正极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阳极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走向负极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阴极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052736"/>
            <a:ext cx="3158907" cy="2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77072"/>
            <a:ext cx="3168030" cy="18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43483" y="4293096"/>
            <a:ext cx="484859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铜层：电镀完成后，铜离子沉积在晶圆表面，形成一个薄薄的铜层。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5536" y="1888376"/>
            <a:ext cx="42346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抛光：将多余的铜抛光掉，也就是磨光晶圆表面。 </a:t>
            </a:r>
            <a:endParaRPr lang="zh-CN" altLang="en-US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52736"/>
            <a:ext cx="3773815" cy="223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0824" y="3568948"/>
            <a:ext cx="468121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金属层：晶体管级别，六个晶体管的组合，大约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500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纳米。在不同晶体管之间形成复合互连金属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层。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芯片表面看起来异常平滑，但事实上可能包含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多层复杂的电路，放大之后可以看到极其复杂的电路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网络。 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16424" cy="244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296" y="2300679"/>
            <a:ext cx="4896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晶圆切片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(Slicing)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：晶圆级别，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300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毫米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/12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英寸。将晶圆切割成块，每一块就是一个处理器的内核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(Die)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68760"/>
            <a:ext cx="3167956" cy="22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7544" y="1033572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第五阶段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5288" y="4019580"/>
            <a:ext cx="4968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晶圆测试：内核级别，大约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毫米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/0.5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英寸。图中是晶圆的局部，正在接受第一次功能性测试，使用参考电路图案和每一块芯片进行对比。 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776340"/>
            <a:ext cx="3168352" cy="246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750711" y="1196752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1375" y="47667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课程目标：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Picture 2" descr="D:\教学工作\Computer Organization And Design\Picture\263add0a4077bedadc3f836196116a9f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23" y="3203191"/>
            <a:ext cx="933049" cy="133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115616" y="654604"/>
            <a:ext cx="7356474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115000"/>
              </a:lnSpc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学习</a:t>
            </a:r>
            <a:r>
              <a:rPr lang="zh-CN" altLang="en-US" sz="28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计算机性能评价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8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量化分析与设计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的方法 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115000"/>
              </a:lnSpc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掌握现代</a:t>
            </a:r>
            <a:r>
              <a:rPr lang="zh-CN" altLang="en-US" sz="28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</a:t>
            </a:r>
            <a:r>
              <a:rPr lang="en-US" altLang="zh-CN" sz="28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微处理器设计采用的主要方法和技术：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15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指令级并行基本技术：流水线</a:t>
            </a:r>
            <a:r>
              <a:rPr lang="en-US" altLang="zh-CN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的设计与实现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150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指令级并行重要技术：乱序执行、分支预测、推测执行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15000"/>
              </a:lnSpc>
              <a:defRPr/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cache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与虚拟存储器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了解多处理器与多核系统结构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16" name="Picture 19" descr="http://component-solutions.tek.com/images/services/ic-packaging/design/ic-package-desig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55" y="1687195"/>
            <a:ext cx="1721485" cy="12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241935" y="777240"/>
            <a:ext cx="3331845" cy="1143000"/>
          </a:xfrm>
        </p:spPr>
        <p:txBody>
          <a:bodyPr/>
          <a:lstStyle/>
          <a:p>
            <a:r>
              <a:rPr lang="zh-CN" altLang="en-US" sz="2800"/>
              <a:t>芯片行业产业链</a:t>
            </a:r>
            <a:endParaRPr lang="zh-CN" altLang="en-US" sz="2800" dirty="0"/>
          </a:p>
        </p:txBody>
      </p:sp>
      <p:pic>
        <p:nvPicPr>
          <p:cNvPr id="8" name="Picture 5" descr="CO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" y="1814195"/>
            <a:ext cx="1390650" cy="104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54075" y="3180715"/>
            <a:ext cx="7632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芯片设计</a:t>
            </a:r>
            <a:endParaRPr lang="zh-CN" altLang="en-US" sz="2000" b="1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707765" y="3296920"/>
            <a:ext cx="7759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</a:t>
            </a:r>
            <a:endParaRPr lang="zh-CN" altLang="en-US" sz="2000" b="1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765925" y="3301365"/>
            <a:ext cx="1115695" cy="70675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芯片封装测试</a:t>
            </a:r>
            <a:endParaRPr lang="zh-CN" altLang="en-US" sz="2000" b="1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2195195" y="2350770"/>
            <a:ext cx="820420" cy="635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35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074285" y="2306320"/>
            <a:ext cx="907415" cy="635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35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04470" y="4221480"/>
            <a:ext cx="220662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集成电路设计涉及对电子器件和器件间互连线模型的创建。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2988945" y="4220845"/>
            <a:ext cx="241490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晶圆加工是一系列化学处理步骤，使得电子电路逐渐形成在使用纯半导体材料制作的芯片上。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5859145" y="4238625"/>
            <a:ext cx="301879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封装是将器件的核心晶粒封装在一个支撑物之内的过程，这个封装可以防止物理损坏以及化学腐蚀，并提供对外连接的引脚，之后将进行集成电路性能测试。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9" name="Picture 21" descr="http://www.altamicrotec.com/pic/IMG_0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60" y="1755140"/>
            <a:ext cx="156654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3068955"/>
            <a:ext cx="2740660" cy="36226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8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集成芯片的制造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711" y="5960011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 smtClean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电子科技大学计算机科学与工程学院</a:t>
            </a:r>
            <a:endParaRPr lang="zh-CN" sz="2000" b="1" dirty="0">
              <a:solidFill>
                <a:srgbClr val="00B0F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55660" y="6063394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rgbClr val="FF6600"/>
                </a:solidFill>
              </a:rPr>
              <a:t>           </a:t>
            </a:r>
            <a:endParaRPr lang="zh-CN">
              <a:solidFill>
                <a:srgbClr val="FF6600"/>
              </a:solidFill>
            </a:endParaRPr>
          </a:p>
        </p:txBody>
      </p:sp>
      <p:pic>
        <p:nvPicPr>
          <p:cNvPr id="17" name="Picture 20" descr="f01-18-P37449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5" y="980439"/>
            <a:ext cx="7488832" cy="403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5695" y="5157470"/>
            <a:ext cx="1426210" cy="1311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28265" y="5157470"/>
            <a:ext cx="1431290" cy="1301115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11505" y="6377305"/>
            <a:ext cx="3950335" cy="474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sz="16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缺陷单元剖面结构</a:t>
            </a:r>
            <a:endParaRPr lang="zh-CN" altLang="en-US" sz="16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535305" y="30791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f01-09-P374493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2" y="1684338"/>
            <a:ext cx="7704137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2" descr="英特尔推出32纳米微处理器和22纳米硅晶圆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07" y="1052736"/>
            <a:ext cx="445680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86507" y="4925020"/>
            <a:ext cx="7273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英特尔前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CEO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欧德宁展示基于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纳米制程技术可工作芯片的硅晶圆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2009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36180" y="1196752"/>
            <a:ext cx="3149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制造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第六阶段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87138" y="1923578"/>
            <a:ext cx="4192885" cy="128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zh-CN"/>
            </a:defPPr>
            <a:lvl1pPr>
              <a:lnSpc>
                <a:spcPts val="3100"/>
              </a:lnSpc>
              <a:spcBef>
                <a:spcPct val="50000"/>
              </a:spcBef>
              <a:buClrTx/>
              <a:buSzTx/>
              <a:buFontTx/>
              <a:buNone/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单个内核：内核级别。从晶圆上切割下来的单个内核，这里展示的是</a:t>
            </a:r>
            <a:r>
              <a:rPr lang="en-US" altLang="zh-CN" dirty="0"/>
              <a:t>Core i7</a:t>
            </a:r>
            <a:r>
              <a:rPr lang="zh-CN" altLang="en-US" dirty="0"/>
              <a:t>的核心。 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619" y="1196752"/>
            <a:ext cx="3731853" cy="19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8659" y="3733202"/>
            <a:ext cx="5040560" cy="24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封装：封装级别，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毫米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/1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英寸。衬底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基片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、内核、散热片堆叠在一起，就形成了我们看到的处理器的样子。衬底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绿色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相当于一个底座，并为处理器内核提供电气与机械界面，便于与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PC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系统的其它部分交互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644653"/>
            <a:ext cx="2664296" cy="218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标注 7"/>
          <p:cNvSpPr/>
          <p:nvPr/>
        </p:nvSpPr>
        <p:spPr>
          <a:xfrm>
            <a:off x="4558502" y="2908447"/>
            <a:ext cx="1674678" cy="1008112"/>
          </a:xfrm>
          <a:prstGeom prst="wedgeRectCallout">
            <a:avLst>
              <a:gd name="adj1" fmla="val 48769"/>
              <a:gd name="adj2" fmla="val 694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散热</a:t>
            </a:r>
            <a:r>
              <a:rPr lang="zh-CN" altLang="en-US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片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就是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负责内核散热的了。</a:t>
            </a:r>
            <a:endParaRPr lang="zh-CN" alt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22" y="907863"/>
            <a:ext cx="3318686" cy="279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2" y="3825011"/>
            <a:ext cx="3456310" cy="29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77072"/>
            <a:ext cx="3810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60" y="916806"/>
            <a:ext cx="349671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42640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836613"/>
            <a:ext cx="381952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695700"/>
            <a:ext cx="38385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076056" y="1484784"/>
            <a:ext cx="3671888" cy="2089150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回顾：</a:t>
            </a:r>
            <a:endParaRPr lang="zh-CN" altLang="en-US" dirty="0" smtClean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82880" indent="0" algn="just">
              <a:lnSpc>
                <a:spcPct val="115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1946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日，世界上第一台电脑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ENIAC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在美国宾夕法尼亚大学诞生。</a:t>
            </a:r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1620"/>
            <a:ext cx="4602166" cy="31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7950" y="4293096"/>
            <a:ext cx="89281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80000"/>
              <a:buFont typeface="Wingdings 2" panose="05020102010507070707" pitchFamily="18" charset="2"/>
              <a:buNone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第二次世界大战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期间，美国军方要求宾州大学设计以真空管取代继电器的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电子化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电脑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--ENIAC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用来计算炮弹弹道。 这部机器使用了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18800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个真空管，占地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1500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平方英尺，重达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吨。每秒仅可从事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5000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次的加法运算。由於吃电很凶， 据传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ENIAC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每次一开机，整个费城西区的电灯都为之黯然失色。另外，几乎每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分钟就可能烧掉一支真空管，操作人员须花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分钟以上的时间才能找出坏掉的管子，使用极不方便。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Picture 10" descr="u=3950835259,2047728754&amp;fm=0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278063"/>
            <a:ext cx="2208212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20100131_c5f1cc5be5d3a35f377efmM0kMTJyIX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0" y="2204864"/>
            <a:ext cx="3984562" cy="279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7540" y="1199393"/>
            <a:ext cx="6629400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/>
              <a:t>第一代：电子管计算机</a:t>
            </a:r>
            <a:endParaRPr lang="zh-CN" altLang="en-US" sz="3200" dirty="0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98525" y="4772025"/>
            <a:ext cx="19812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latinLnBrk="1">
              <a:defRPr sz="32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0" dirty="0"/>
              <a:t>电子管</a:t>
            </a:r>
            <a:endParaRPr lang="zh-CN" altLang="en-US" sz="2800" b="0" dirty="0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284521" y="5170269"/>
            <a:ext cx="31623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电子管计算机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392524" y="1477962"/>
            <a:ext cx="663098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latinLnBrk="1">
              <a:defRPr sz="32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第二代：晶体管计算机</a:t>
            </a:r>
            <a:endParaRPr lang="zh-CN" altLang="en-US" dirty="0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771936" y="5110162"/>
            <a:ext cx="19812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晶体管</a:t>
            </a:r>
            <a:endParaRPr lang="zh-CN" altLang="en-US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909122" y="5137125"/>
            <a:ext cx="3298825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晶体管计算机</a:t>
            </a:r>
            <a:endParaRPr lang="zh-CN" altLang="en-US" dirty="0"/>
          </a:p>
        </p:txBody>
      </p:sp>
      <p:pic>
        <p:nvPicPr>
          <p:cNvPr id="8" name="Picture 13" descr="u=729121975,732969283&amp;fm=0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36" y="2849562"/>
            <a:ext cx="2438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u=4071286422,3871026232&amp;fm=0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24" y="2447924"/>
            <a:ext cx="2286024" cy="268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/>
          <p:nvPr/>
        </p:nvCxnSpPr>
        <p:spPr>
          <a:xfrm>
            <a:off x="750711" y="1267172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1375" y="47667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课程内容：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1700808"/>
            <a:ext cx="75626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量化设计与分析基础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指令系统原理与实例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单周期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MIPS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处理器的设计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流水线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MIPS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处理器的设计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存储器层次结构设计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多线程与多处理器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7" name="Picture 3" descr="D:\教学\Computer Organization And Design\Picture\3f23d80be33ef497f89c7dadad5ee25f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7"/>
            <a:ext cx="194421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563888" y="2169910"/>
            <a:ext cx="4572000" cy="139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/>
          <a:p>
            <a:pPr indent="363855" latinLnBrk="1"/>
            <a:r>
              <a:rPr lang="en-US" altLang="zh-CN" sz="2800" dirty="0">
                <a:ea typeface="华文中宋" panose="02010600040101010101" pitchFamily="2" charset="-122"/>
              </a:rPr>
              <a:t>1954</a:t>
            </a:r>
            <a:r>
              <a:rPr lang="zh-CN" altLang="en-US" sz="2800" dirty="0">
                <a:ea typeface="华文中宋" panose="02010600040101010101" pitchFamily="2" charset="-122"/>
              </a:rPr>
              <a:t>年</a:t>
            </a:r>
            <a:r>
              <a:rPr lang="en-US" altLang="zh-CN" sz="2800" dirty="0">
                <a:ea typeface="华文中宋" panose="02010600040101010101" pitchFamily="2" charset="-122"/>
              </a:rPr>
              <a:t>5</a:t>
            </a:r>
            <a:r>
              <a:rPr lang="zh-CN" altLang="en-US" sz="2800" dirty="0">
                <a:ea typeface="华文中宋" panose="02010600040101010101" pitchFamily="2" charset="-122"/>
              </a:rPr>
              <a:t>月</a:t>
            </a:r>
            <a:r>
              <a:rPr lang="en-US" altLang="zh-CN" sz="2800" dirty="0">
                <a:ea typeface="华文中宋" panose="02010600040101010101" pitchFamily="2" charset="-122"/>
              </a:rPr>
              <a:t>24</a:t>
            </a:r>
            <a:r>
              <a:rPr lang="zh-CN" altLang="en-US" sz="2800" dirty="0" smtClean="0">
                <a:ea typeface="华文中宋" panose="02010600040101010101" pitchFamily="2" charset="-122"/>
              </a:rPr>
              <a:t>日</a:t>
            </a:r>
            <a:endParaRPr lang="en-US" altLang="zh-CN" sz="2800" dirty="0" smtClean="0">
              <a:ea typeface="华文中宋" panose="02010600040101010101" pitchFamily="2" charset="-122"/>
            </a:endParaRPr>
          </a:p>
          <a:p>
            <a:pPr indent="363855" latinLnBrk="1"/>
            <a:r>
              <a:rPr lang="zh-CN" altLang="en-US" sz="2800" dirty="0" smtClean="0">
                <a:ea typeface="华文中宋" panose="02010600040101010101" pitchFamily="2" charset="-122"/>
              </a:rPr>
              <a:t>贝尔实验室</a:t>
            </a:r>
            <a:endParaRPr lang="en-US" altLang="zh-CN" sz="2800" dirty="0" smtClean="0">
              <a:ea typeface="华文中宋" panose="02010600040101010101" pitchFamily="2" charset="-122"/>
            </a:endParaRPr>
          </a:p>
          <a:p>
            <a:pPr indent="363855" latinLnBrk="1"/>
            <a:r>
              <a:rPr lang="zh-CN" altLang="en-US" sz="2800" dirty="0" smtClean="0">
                <a:ea typeface="华文中宋" panose="02010600040101010101" pitchFamily="2" charset="-122"/>
              </a:rPr>
              <a:t>使用</a:t>
            </a:r>
            <a:r>
              <a:rPr lang="en-US" altLang="zh-CN" sz="2800" dirty="0">
                <a:ea typeface="华文中宋" panose="02010600040101010101" pitchFamily="2" charset="-122"/>
              </a:rPr>
              <a:t>800</a:t>
            </a:r>
            <a:r>
              <a:rPr lang="zh-CN" altLang="en-US" sz="2800" dirty="0">
                <a:ea typeface="华文中宋" panose="02010600040101010101" pitchFamily="2" charset="-122"/>
              </a:rPr>
              <a:t>只</a:t>
            </a:r>
            <a:r>
              <a:rPr lang="zh-CN" altLang="en-US" sz="2800" dirty="0" smtClean="0">
                <a:ea typeface="华文中宋" panose="02010600040101010101" pitchFamily="2" charset="-122"/>
              </a:rPr>
              <a:t>晶体管</a:t>
            </a:r>
            <a:endParaRPr lang="zh-CN" altLang="en-US" sz="2800" dirty="0">
              <a:ea typeface="华文中宋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47864" y="1405983"/>
            <a:ext cx="5256584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/>
          <a:p>
            <a:pPr algn="ctr" latinLnBrk="1"/>
            <a:r>
              <a:rPr lang="zh-CN" altLang="en-US" sz="2800" dirty="0" smtClean="0">
                <a:solidFill>
                  <a:srgbClr val="0000FF"/>
                </a:solidFill>
                <a:ea typeface="华文中宋" panose="02010600040101010101" pitchFamily="2" charset="-122"/>
              </a:rPr>
              <a:t>第一</a:t>
            </a:r>
            <a:r>
              <a:rPr lang="zh-CN" altLang="en-US" sz="2800" dirty="0">
                <a:solidFill>
                  <a:srgbClr val="0000FF"/>
                </a:solidFill>
                <a:ea typeface="华文中宋" panose="02010600040101010101" pitchFamily="2" charset="-122"/>
              </a:rPr>
              <a:t>台晶体管计算机</a:t>
            </a:r>
            <a:r>
              <a:rPr lang="en-US" altLang="zh-CN" sz="2800" dirty="0">
                <a:solidFill>
                  <a:srgbClr val="0000FF"/>
                </a:solidFill>
                <a:ea typeface="华文中宋" panose="02010600040101010101" pitchFamily="2" charset="-122"/>
              </a:rPr>
              <a:t>TRADIC</a:t>
            </a:r>
            <a:endParaRPr lang="zh-CN" altLang="en-US" sz="2800" dirty="0">
              <a:solidFill>
                <a:srgbClr val="0000FF"/>
              </a:solidFill>
              <a:ea typeface="华文中宋" panose="02010600040101010101" pitchFamily="2" charset="-122"/>
            </a:endParaRPr>
          </a:p>
        </p:txBody>
      </p:sp>
      <p:pic>
        <p:nvPicPr>
          <p:cNvPr id="1028" name="Picture 4" descr="D:\教学\Computer Organization And Design\Picture\IBM-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1" y="3682144"/>
            <a:ext cx="42195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5004048" y="4005064"/>
            <a:ext cx="45720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/>
          <a:p>
            <a:pPr latinLnBrk="1"/>
            <a:r>
              <a:rPr lang="zh-CN" altLang="en-US" sz="2800" dirty="0" smtClean="0">
                <a:solidFill>
                  <a:srgbClr val="0000FF"/>
                </a:solidFill>
                <a:ea typeface="华文中宋" panose="02010600040101010101" pitchFamily="2" charset="-122"/>
              </a:rPr>
              <a:t>代表机型</a:t>
            </a:r>
            <a:endParaRPr lang="zh-CN" altLang="en-US" sz="2800" dirty="0">
              <a:solidFill>
                <a:srgbClr val="0000FF"/>
              </a:solidFill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37678" y="4657325"/>
            <a:ext cx="3650746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/>
          <a:p>
            <a:pPr indent="363855" latinLnBrk="1"/>
            <a:r>
              <a:rPr lang="en-US" altLang="zh-CN" sz="2800" dirty="0" smtClean="0">
                <a:ea typeface="华文中宋" panose="02010600040101010101" pitchFamily="2" charset="-122"/>
              </a:rPr>
              <a:t>IBM – 700  (1958</a:t>
            </a:r>
            <a:r>
              <a:rPr lang="zh-CN" altLang="en-US" sz="2800" dirty="0" smtClean="0">
                <a:ea typeface="华文中宋" panose="02010600040101010101" pitchFamily="2" charset="-122"/>
              </a:rPr>
              <a:t>年</a:t>
            </a:r>
            <a:r>
              <a:rPr lang="en-US" altLang="zh-CN" sz="2800" dirty="0" smtClean="0">
                <a:ea typeface="华文中宋" panose="02010600040101010101" pitchFamily="2" charset="-122"/>
              </a:rPr>
              <a:t>)</a:t>
            </a:r>
            <a:endParaRPr lang="en-US" altLang="zh-CN" sz="2800" dirty="0" smtClean="0"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28968" y="4925293"/>
            <a:ext cx="19812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集成电路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01715" y="5192319"/>
            <a:ext cx="37338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集成电路计算机</a:t>
            </a:r>
            <a:endParaRPr lang="zh-CN" altLang="en-US" dirty="0"/>
          </a:p>
        </p:txBody>
      </p:sp>
      <p:pic>
        <p:nvPicPr>
          <p:cNvPr id="7" name="Picture 5" descr="u=3255659330,3130972497&amp;fm=0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27300"/>
            <a:ext cx="23622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图片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56863"/>
            <a:ext cx="4025279" cy="280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23900" y="1398588"/>
            <a:ext cx="6630988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latinLnBrk="1">
              <a:defRPr sz="32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第三代：集成电路计算机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46138" y="1450975"/>
            <a:ext cx="6630987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latinLnBrk="1">
              <a:defRPr sz="32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第四代：大规模集成电路计算机</a:t>
            </a:r>
            <a:endParaRPr lang="zh-CN" altLang="en-US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028700" y="4764088"/>
            <a:ext cx="2971800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大模集成电路</a:t>
            </a:r>
            <a:endParaRPr lang="zh-CN" alt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35450" y="4953000"/>
            <a:ext cx="4792663" cy="5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大规模集成电路计算机</a:t>
            </a:r>
            <a:endParaRPr lang="zh-CN" altLang="en-US" dirty="0"/>
          </a:p>
        </p:txBody>
      </p:sp>
      <p:pic>
        <p:nvPicPr>
          <p:cNvPr id="16" name="Picture 5" descr="05051014047276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592388"/>
            <a:ext cx="2424113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u=3635373278,3884675637&amp;fm=0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5" y="2478088"/>
            <a:ext cx="29718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Picture 2"/>
          <p:cNvSpPr>
            <a:spLocks noChangeAspect="1" noChangeArrowheads="1"/>
          </p:cNvSpPr>
          <p:nvPr/>
        </p:nvSpPr>
        <p:spPr bwMode="auto">
          <a:xfrm>
            <a:off x="6016332" y="773440"/>
            <a:ext cx="2765425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84484"/>
            <a:ext cx="2589266" cy="192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33" y="991486"/>
            <a:ext cx="2585094" cy="30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0983" y="908720"/>
            <a:ext cx="5291137" cy="3097213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buFont typeface="Wingdings" panose="05000000000000000000" pitchFamily="2" charset="2"/>
              <a:buNone/>
              <a:defRPr/>
            </a:pPr>
            <a:endParaRPr lang="zh-CN" altLang="en-US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-182880" algn="just">
              <a:lnSpc>
                <a:spcPct val="115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谷歌眼镜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(Google Project Glass)</a:t>
            </a: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是由谷歌公司于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2012</a:t>
            </a: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月发布的一款“拓展现实”眼镜，它具有和智能手机一样的功能，可以通过声音控制拍照，视频通话和辨明方向以及上网冲浪、处理文字信息和电子邮件等。</a:t>
            </a:r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3528" y="3572966"/>
            <a:ext cx="5544616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82905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buSzPct val="80000"/>
              <a:buFont typeface="Wingdings 2" panose="05020102010507070707" pitchFamily="18" charset="2"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谷歌眼镜实际上就是</a:t>
            </a:r>
            <a:r>
              <a:rPr lang="zh-CN" altLang="en-US" u="sng" dirty="0">
                <a:latin typeface="华文中宋" panose="02010600040101010101" pitchFamily="2" charset="-122"/>
                <a:ea typeface="华文中宋" panose="02010600040101010101" pitchFamily="2" charset="-122"/>
                <a:hlinkClick r:id="rId3"/>
              </a:rPr>
              <a:t>微型投影仪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u="sng" dirty="0">
                <a:latin typeface="华文中宋" panose="02010600040101010101" pitchFamily="2" charset="-122"/>
                <a:ea typeface="华文中宋" panose="02010600040101010101" pitchFamily="2" charset="-122"/>
                <a:hlinkClick r:id="rId4"/>
              </a:rPr>
              <a:t>摄像头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u="sng" dirty="0">
                <a:latin typeface="华文中宋" panose="02010600040101010101" pitchFamily="2" charset="-122"/>
                <a:ea typeface="华文中宋" panose="02010600040101010101" pitchFamily="2" charset="-122"/>
                <a:hlinkClick r:id="rId5"/>
              </a:rPr>
              <a:t>传感器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存储传输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操控设备的结合体。右眼的小镜片上包括一个微型投影仪和一个摄像头，投影仪用以显示数据，摄像头用来拍摄视频与图像，存储传输模块用于存储与输出数据，而操控设备可通过语音、触控和自动三种模式控制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Picture 2"/>
          <p:cNvSpPr>
            <a:spLocks noChangeAspect="1" noChangeArrowheads="1"/>
          </p:cNvSpPr>
          <p:nvPr/>
        </p:nvSpPr>
        <p:spPr bwMode="auto">
          <a:xfrm>
            <a:off x="6016332" y="773440"/>
            <a:ext cx="2765425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Garamond" panose="02020404030301010803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35585" y="621665"/>
            <a:ext cx="6496685" cy="2613660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-182880" algn="just">
              <a:lnSpc>
                <a:spcPct val="115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苹果于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2023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推出Apple Vision Pro（Apple 的首个空间计算设备）：</a:t>
            </a: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6002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Char char="l"/>
              <a:defRPr/>
            </a:pP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新的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3D交互体验 — 眼睛、双手与语音</a:t>
            </a:r>
            <a:endParaRPr lang="en-US" altLang="zh-CN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6002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Char char="l"/>
              <a:defRPr/>
            </a:pP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强大的设备端处理运算能力（</a:t>
            </a:r>
            <a:r>
              <a:rPr altLang="en-US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两颗芯片</a:t>
            </a:r>
            <a:r>
              <a:rPr lang="en-US" altLang="zh-CN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5nm </a:t>
            </a:r>
            <a:r>
              <a:rPr altLang="en-US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M2和新的R1</a:t>
            </a: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6002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Char char="l"/>
              <a:defRPr/>
            </a:pP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软硬件协同设计和优化达到新的高度</a:t>
            </a: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None/>
              <a:defRPr/>
            </a:pP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270" y="1196340"/>
            <a:ext cx="2235200" cy="2033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3933190"/>
            <a:ext cx="4616450" cy="2772410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35585" y="2780030"/>
            <a:ext cx="4079240" cy="3551555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-182880" algn="just">
              <a:lnSpc>
                <a:spcPct val="115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6002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Char char="l"/>
              <a:defRPr/>
            </a:pP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更高分辨率的画质（</a:t>
            </a:r>
            <a:r>
              <a:rPr altLang="en-US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两块</a:t>
            </a:r>
            <a:r>
              <a:rPr altLang="zh-CN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4K</a:t>
            </a:r>
            <a:r>
              <a:rPr altLang="en-US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altLang="zh-CN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Micro OLED</a:t>
            </a:r>
            <a:r>
              <a:rPr altLang="en-US" sz="18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显示屏</a:t>
            </a: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）、更立体的音效、与强大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能力的无缝集成</a:t>
            </a:r>
            <a:endParaRPr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60020" algn="just">
              <a:lnSpc>
                <a:spcPct val="115000"/>
              </a:lnSpc>
              <a:spcBef>
                <a:spcPts val="0"/>
              </a:spcBef>
              <a:buFont typeface="Wingdings" panose="05000000000000000000" charset="0"/>
              <a:buChar char="l"/>
              <a:defRPr/>
            </a:pPr>
            <a:r>
              <a:rPr altLang="en-US" sz="2400">
                <a:solidFill>
                  <a:srgbClr val="2B2B2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世界上第一个空间操作系统</a:t>
            </a:r>
            <a:r>
              <a:rPr altLang="zh-CN" sz="24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VisionOS</a:t>
            </a:r>
            <a:endParaRPr altLang="zh-CN" sz="2400" smtClean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  <p:bldP spid="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1520" y="980728"/>
            <a:ext cx="864096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因此，可以看出，信息技术的进步很大程度上依赖于硅技术的发展，信息时代所以被称为硅时代</a:t>
            </a:r>
            <a:r>
              <a:rPr lang="zh-CN" altLang="en-US" sz="2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但问题是，硅是否就是最适合做芯片的半导体材料？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答案：不是。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在电脑处理器发展的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50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余年中，性能提高以及制程工艺的越来越先进有目共睹，但是，目前芯片的设计将要达到一个物理的极限，产品的大小限制影响了摩尔定律的预测的正确性。处理器一直应用的硅晶体管在制程工艺，从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65nm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32nm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22nm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再到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14nm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，越往后制程工艺提升越难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00FF"/>
                </a:solidFill>
              </a:rPr>
              <a:t>1.1 </a:t>
            </a:r>
            <a:r>
              <a:rPr lang="zh-CN" altLang="en-US" sz="2800" dirty="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67742" y="1042962"/>
            <a:ext cx="8280722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前几年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英特尔宣布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14nm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的硅晶体芯片已经在实验中开始测试，而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IBM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研制的新型晶体管比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还要小，采用的是碳纳米材料。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IBM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此次展示的全球第一个小于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的晶体管采用新型的碳纳米材料，得以突破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10nm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大关。并且，型芯晶体管的性能比同样大小的硅晶体管优势明显。但是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IBM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也指出，现在对于碳纳米晶体管来说还是早期阶段，不过在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年内碳纳米晶体管的处理器芯片将会被普遍应用。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 descr="碳纳米材料结构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37" y="2349054"/>
            <a:ext cx="3801959" cy="352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99519" y="3356992"/>
            <a:ext cx="79835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92" tIns="49545" rIns="99092" bIns="49545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033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  </a:t>
            </a:r>
            <a:r>
              <a:rPr lang="zh-CN" altLang="en-US" sz="3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用二进制代码表示程序和数据；</a:t>
            </a:r>
            <a:endParaRPr lang="zh-CN" altLang="en-US" sz="3000" b="0" dirty="0" smtClean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45556" y="3938017"/>
            <a:ext cx="72278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92" tIns="49545" rIns="99092" bIns="49545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033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2.  </a:t>
            </a:r>
            <a:r>
              <a:rPr lang="zh-CN" altLang="en-US" sz="3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计算机采用存储程序的工作方式；</a:t>
            </a:r>
            <a:endParaRPr lang="zh-CN" altLang="en-US" sz="3000" b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45556" y="4519042"/>
            <a:ext cx="763587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92" tIns="49545" rIns="99092" bIns="49545">
            <a:spAutoFit/>
          </a:bodyPr>
          <a:lstStyle>
            <a:lvl1pPr marL="625475" indent="-625475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518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42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033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0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3.  </a:t>
            </a:r>
            <a:r>
              <a:rPr lang="zh-CN" altLang="en-US" sz="30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计算机硬件由存储器、运算器、控制器、输入设备和输出设备等五大部件组成。</a:t>
            </a:r>
            <a:endParaRPr lang="zh-CN" altLang="en-US" sz="3000" b="0" smtClean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2599496" y="2492896"/>
            <a:ext cx="3476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92" tIns="49545" rIns="99092" bIns="49545">
            <a:spAutoFit/>
          </a:bodyPr>
          <a:lstStyle>
            <a:lvl1pPr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</a:rPr>
              <a:t>主要思想包括：</a:t>
            </a:r>
            <a:endParaRPr lang="zh-CN" altLang="en-US" sz="3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2596925" y="1268760"/>
            <a:ext cx="586105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92" tIns="49545" rIns="99092" bIns="49545">
            <a:spAutoFit/>
          </a:bodyPr>
          <a:lstStyle>
            <a:lvl1pPr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en-US" sz="3000" dirty="0">
                <a:solidFill>
                  <a:srgbClr val="0000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冯</a:t>
            </a:r>
            <a:r>
              <a:rPr kumimoji="1" lang="en-US" altLang="zh-CN" sz="3000" dirty="0">
                <a:solidFill>
                  <a:srgbClr val="0000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·</a:t>
            </a:r>
            <a:r>
              <a:rPr kumimoji="1" lang="zh-CN" altLang="en-US" sz="3000" dirty="0">
                <a:solidFill>
                  <a:srgbClr val="0000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若依曼</a:t>
            </a:r>
            <a:r>
              <a:rPr kumimoji="1" lang="en-US" altLang="zh-CN" sz="3000" dirty="0">
                <a:solidFill>
                  <a:srgbClr val="0000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(</a:t>
            </a:r>
            <a:r>
              <a:rPr kumimoji="1" lang="en-US" altLang="zh-CN" sz="3000" i="1" dirty="0">
                <a:solidFill>
                  <a:srgbClr val="0000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Von ·</a:t>
            </a:r>
            <a:r>
              <a:rPr kumimoji="1" lang="en-US" altLang="zh-CN" sz="3000" i="1" dirty="0" err="1">
                <a:solidFill>
                  <a:srgbClr val="0000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Nouma</a:t>
            </a:r>
            <a:r>
              <a:rPr kumimoji="1" lang="en-US" altLang="zh-CN" sz="3000" dirty="0">
                <a:solidFill>
                  <a:srgbClr val="0000F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)</a:t>
            </a:r>
            <a:endParaRPr kumimoji="1" lang="en-US" altLang="zh-CN" sz="3000" dirty="0">
              <a:latin typeface="Arial" panose="020B0604020202020204" pitchFamily="34" charset="0"/>
            </a:endParaRPr>
          </a:p>
          <a:p>
            <a:pPr algn="l" eaLnBrk="1" hangingPunct="1">
              <a:buClr>
                <a:srgbClr val="FF0000"/>
              </a:buClr>
            </a:pPr>
            <a:r>
              <a:rPr kumimoji="1" lang="zh-CN" altLang="en-US" sz="3000" dirty="0">
                <a:latin typeface="宋体" panose="02010600030101010101" pitchFamily="2" charset="-122"/>
              </a:rPr>
              <a:t>美籍匈牙利数学家 </a:t>
            </a:r>
            <a:r>
              <a:rPr kumimoji="1" lang="en-US" altLang="zh-CN" sz="3000" dirty="0">
                <a:latin typeface="宋体" panose="02010600030101010101" pitchFamily="2" charset="-122"/>
              </a:rPr>
              <a:t>1903 </a:t>
            </a:r>
            <a:r>
              <a:rPr kumimoji="1" lang="en-US" altLang="zh-CN" sz="3000" dirty="0">
                <a:latin typeface="Times New Roman" panose="02020603050405020304" pitchFamily="18" charset="0"/>
              </a:rPr>
              <a:t>–</a:t>
            </a:r>
            <a:r>
              <a:rPr kumimoji="1" lang="en-US" altLang="zh-CN" sz="3000" dirty="0">
                <a:latin typeface="宋体" panose="02010600030101010101" pitchFamily="2" charset="-122"/>
              </a:rPr>
              <a:t> 1957</a:t>
            </a:r>
            <a:endParaRPr kumimoji="1" lang="en-US" altLang="zh-CN" sz="3000" dirty="0">
              <a:latin typeface="宋体" panose="02010600030101010101" pitchFamily="2" charset="-122"/>
            </a:endParaRPr>
          </a:p>
        </p:txBody>
      </p:sp>
      <p:pic>
        <p:nvPicPr>
          <p:cNvPr id="13" name="Picture 18" descr="11692797478435927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1" y="1268162"/>
            <a:ext cx="1340453" cy="164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 build="p"/>
      <p:bldP spid="6" grpId="0" autoUpdateAnimBg="0" build="p"/>
      <p:bldP spid="7" grpId="0" autoUpdateAnimBg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8887" y="939168"/>
            <a:ext cx="5080313" cy="324036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65222" y="2071258"/>
            <a:ext cx="4248274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冯诺依曼体系结构</a:t>
            </a:r>
            <a:endParaRPr lang="en-US" altLang="zh-CN" sz="2800" b="1" dirty="0" smtClean="0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包括了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Central Processing Unit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单元：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None/>
            </a:pP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算术逻辑单元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None/>
            </a:pP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处理器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寄存器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None/>
            </a:pP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控制单元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包括了存储器（数据和指令）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输入输出机制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12358" y="4656038"/>
            <a:ext cx="28801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两个核心：</a:t>
            </a:r>
            <a:endParaRPr lang="en-US" altLang="zh-CN" sz="2800" b="1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数据和对数据的操作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6180" y="2447202"/>
            <a:ext cx="424827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哈弗体系结构</a:t>
            </a:r>
            <a:endParaRPr lang="en-US" altLang="zh-CN" sz="2800" b="1" dirty="0" smtClean="0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也是存储程序系统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有独立的数据存储区和数据总线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独立的指令存储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区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和指令总线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Tx/>
              <a:buFontTx/>
              <a:buNone/>
            </a:pP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典型处理器：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DSP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8020" y="1025025"/>
            <a:ext cx="4461180" cy="3096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750711" y="119675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1744" y="476672"/>
            <a:ext cx="3056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教材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5670" y="4088381"/>
            <a:ext cx="343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Computer Architecture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华文中宋" panose="0201060004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2694" y="1970042"/>
            <a:ext cx="505075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计算机体系结构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量化研究方法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人民邮电出版社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889418" y="908720"/>
            <a:ext cx="1986837" cy="5760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原书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版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Picture 2" descr="C:\Users\XJ\Desktop\39ea54fb-5f32-47c4-afaa-01713812a708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32120"/>
            <a:ext cx="3142415" cy="369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3"/>
          <p:cNvSpPr txBox="1"/>
          <p:nvPr/>
        </p:nvSpPr>
        <p:spPr>
          <a:xfrm>
            <a:off x="4466664" y="4624482"/>
            <a:ext cx="37909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--A quantitative approach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华文中宋" panose="02010600040101010101" pitchFamily="2" charset="-122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3741970" y="5468784"/>
            <a:ext cx="5240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华文中宋" panose="02010600040101010101" pitchFamily="2" charset="-122"/>
              </a:rPr>
              <a:t>John L. </a:t>
            </a:r>
            <a:r>
              <a:rPr lang="en-US" altLang="zh-CN" sz="2400" b="1" dirty="0" err="1">
                <a:ea typeface="华文中宋" panose="02010600040101010101" pitchFamily="2" charset="-122"/>
              </a:rPr>
              <a:t>HennessyDavid</a:t>
            </a:r>
            <a:r>
              <a:rPr lang="en-US" altLang="zh-CN" sz="2400" b="1" dirty="0">
                <a:ea typeface="华文中宋" panose="02010600040101010101" pitchFamily="2" charset="-122"/>
              </a:rPr>
              <a:t>  A. Patterson</a:t>
            </a:r>
            <a:endParaRPr lang="zh-CN" altLang="zh-CN" sz="2400" b="1" dirty="0">
              <a:ea typeface="华文中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性能改进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12" descr="f01-01-97801238387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8856662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619250" y="2462213"/>
            <a:ext cx="6559550" cy="1292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2012</a:t>
            </a:r>
            <a:r>
              <a:rPr lang="zh-CN" altLang="en-US" sz="2000" b="1" dirty="0">
                <a:latin typeface="Arial" panose="020B0604020202020204" pitchFamily="34" charset="0"/>
              </a:rPr>
              <a:t>年，</a:t>
            </a:r>
            <a:r>
              <a:rPr lang="en-US" altLang="zh-CN" sz="2000" b="1" dirty="0">
                <a:latin typeface="Arial" panose="020B0604020202020204" pitchFamily="34" charset="0"/>
              </a:rPr>
              <a:t>500$</a:t>
            </a:r>
            <a:r>
              <a:rPr lang="zh-CN" altLang="en-US" sz="2000" b="1" dirty="0">
                <a:latin typeface="Arial" panose="020B0604020202020204" pitchFamily="34" charset="0"/>
              </a:rPr>
              <a:t>计算机（更高性能、更多内存和磁盘）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||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1985</a:t>
            </a:r>
            <a:r>
              <a:rPr lang="zh-CN" altLang="en-US" sz="2000" b="1" dirty="0">
                <a:latin typeface="Arial" panose="020B0604020202020204" pitchFamily="34" charset="0"/>
              </a:rPr>
              <a:t>年 </a:t>
            </a:r>
            <a:r>
              <a:rPr lang="en-US" altLang="zh-CN" sz="2000" b="1" dirty="0">
                <a:latin typeface="Arial" panose="020B0604020202020204" pitchFamily="34" charset="0"/>
              </a:rPr>
              <a:t>1,000,000 $ </a:t>
            </a:r>
            <a:r>
              <a:rPr lang="zh-CN" altLang="en-US" sz="2000" b="1" dirty="0">
                <a:latin typeface="Arial" panose="020B0604020202020204" pitchFamily="34" charset="0"/>
              </a:rPr>
              <a:t>计算机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结论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5576" y="1052736"/>
            <a:ext cx="7992888" cy="494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5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kern="0" dirty="0">
                <a:latin typeface="华文中宋" panose="02010600040101010101" pitchFamily="2" charset="-122"/>
              </a:rPr>
              <a:t>25%</a:t>
            </a:r>
            <a:r>
              <a:rPr lang="zh-CN" altLang="en-US" kern="0" dirty="0">
                <a:latin typeface="华文中宋" panose="02010600040101010101" pitchFamily="2" charset="-122"/>
              </a:rPr>
              <a:t>（</a:t>
            </a:r>
            <a:r>
              <a:rPr lang="en-US" altLang="zh-CN" kern="0" dirty="0">
                <a:latin typeface="华文中宋" panose="02010600040101010101" pitchFamily="2" charset="-122"/>
              </a:rPr>
              <a:t>1978-1986</a:t>
            </a:r>
            <a:r>
              <a:rPr lang="zh-CN" altLang="en-US" kern="0" dirty="0">
                <a:latin typeface="华文中宋" panose="02010600040101010101" pitchFamily="2" charset="-122"/>
              </a:rPr>
              <a:t>）</a:t>
            </a:r>
            <a:r>
              <a:rPr lang="en-US" altLang="zh-CN" kern="0" dirty="0">
                <a:latin typeface="华文中宋" panose="02010600040101010101" pitchFamily="2" charset="-122"/>
              </a:rPr>
              <a:t>:  </a:t>
            </a:r>
            <a:r>
              <a:rPr lang="zh-CN" altLang="en-US" kern="0" dirty="0">
                <a:latin typeface="华文中宋" panose="02010600040101010101" pitchFamily="2" charset="-122"/>
              </a:rPr>
              <a:t>性能增长主要依赖实现技术的进步</a:t>
            </a:r>
            <a:endParaRPr lang="en-US" altLang="zh-CN" kern="0" dirty="0">
              <a:latin typeface="华文中宋" panose="02010600040101010101" pitchFamily="2" charset="-122"/>
            </a:endParaRPr>
          </a:p>
          <a:p>
            <a:pPr marL="342900" indent="-342900">
              <a:lnSpc>
                <a:spcPts val="35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kern="0" dirty="0">
                <a:latin typeface="华文中宋" panose="02010600040101010101" pitchFamily="2" charset="-122"/>
              </a:rPr>
              <a:t>52%</a:t>
            </a:r>
            <a:r>
              <a:rPr lang="zh-CN" altLang="en-US" kern="0" dirty="0">
                <a:latin typeface="华文中宋" panose="02010600040101010101" pitchFamily="2" charset="-122"/>
              </a:rPr>
              <a:t>（</a:t>
            </a:r>
            <a:r>
              <a:rPr lang="en-US" altLang="zh-CN" kern="0" dirty="0">
                <a:latin typeface="华文中宋" panose="02010600040101010101" pitchFamily="2" charset="-122"/>
              </a:rPr>
              <a:t>1986-2003</a:t>
            </a:r>
            <a:r>
              <a:rPr lang="zh-CN" altLang="en-US" kern="0" dirty="0">
                <a:latin typeface="华文中宋" panose="02010600040101010101" pitchFamily="2" charset="-122"/>
              </a:rPr>
              <a:t>）</a:t>
            </a:r>
            <a:r>
              <a:rPr lang="en-US" altLang="zh-CN" kern="0" dirty="0">
                <a:latin typeface="华文中宋" panose="02010600040101010101" pitchFamily="2" charset="-122"/>
              </a:rPr>
              <a:t>:  RISC </a:t>
            </a:r>
            <a:r>
              <a:rPr lang="zh-CN" altLang="en-US" kern="0" dirty="0">
                <a:latin typeface="华文中宋" panose="02010600040101010101" pitchFamily="2" charset="-122"/>
              </a:rPr>
              <a:t>出现</a:t>
            </a:r>
            <a:r>
              <a:rPr lang="en-US" altLang="zh-CN" kern="0" dirty="0">
                <a:latin typeface="华文中宋" panose="02010600040101010101" pitchFamily="2" charset="-122"/>
              </a:rPr>
              <a:t>, </a:t>
            </a:r>
            <a:r>
              <a:rPr lang="zh-CN" altLang="en-US" kern="0" dirty="0">
                <a:latin typeface="华文中宋" panose="02010600040101010101" pitchFamily="2" charset="-122"/>
              </a:rPr>
              <a:t>性能增长依赖两方面：系统结构革新；实现技术的进步</a:t>
            </a:r>
            <a:endParaRPr lang="en-US" altLang="zh-CN" sz="2000" kern="0" dirty="0">
              <a:latin typeface="华文中宋" panose="02010600040101010101" pitchFamily="2" charset="-122"/>
            </a:endParaRPr>
          </a:p>
          <a:p>
            <a:pPr marL="342900" indent="-342900">
              <a:lnSpc>
                <a:spcPts val="35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kern="0" dirty="0">
                <a:latin typeface="华文中宋" panose="02010600040101010101" pitchFamily="2" charset="-122"/>
              </a:rPr>
              <a:t>22%</a:t>
            </a:r>
            <a:r>
              <a:rPr lang="zh-CN" altLang="en-US" kern="0" dirty="0">
                <a:latin typeface="华文中宋" panose="02010600040101010101" pitchFamily="2" charset="-122"/>
              </a:rPr>
              <a:t>（</a:t>
            </a:r>
            <a:r>
              <a:rPr lang="en-US" altLang="zh-CN" kern="0" dirty="0">
                <a:latin typeface="华文中宋" panose="02010600040101010101" pitchFamily="2" charset="-122"/>
              </a:rPr>
              <a:t>2004-2010</a:t>
            </a:r>
            <a:r>
              <a:rPr lang="zh-CN" altLang="en-US" kern="0" dirty="0">
                <a:latin typeface="华文中宋" panose="02010600040101010101" pitchFamily="2" charset="-122"/>
              </a:rPr>
              <a:t>）</a:t>
            </a:r>
            <a:r>
              <a:rPr lang="en-US" altLang="zh-CN" kern="0" dirty="0">
                <a:latin typeface="华文中宋" panose="02010600040101010101" pitchFamily="2" charset="-122"/>
              </a:rPr>
              <a:t>: </a:t>
            </a:r>
            <a:r>
              <a:rPr lang="zh-CN" altLang="en-US" kern="0" dirty="0">
                <a:latin typeface="华文中宋" panose="02010600040101010101" pitchFamily="2" charset="-122"/>
              </a:rPr>
              <a:t>指令级并行</a:t>
            </a:r>
            <a:r>
              <a:rPr lang="en-US" altLang="zh-CN" kern="0" dirty="0">
                <a:latin typeface="华文中宋" panose="02010600040101010101" pitchFamily="2" charset="-122"/>
              </a:rPr>
              <a:t> ILP</a:t>
            </a:r>
            <a:r>
              <a:rPr lang="zh-CN" altLang="en-US" kern="0" dirty="0">
                <a:latin typeface="华文中宋" panose="02010600040101010101" pitchFamily="2" charset="-122"/>
              </a:rPr>
              <a:t>开发的限制，因此其后性能提升手段出现了以下趋势：</a:t>
            </a:r>
            <a:endParaRPr lang="en-US" altLang="zh-CN" kern="0" dirty="0">
              <a:latin typeface="华文中宋" panose="02010600040101010101" pitchFamily="2" charset="-122"/>
            </a:endParaRPr>
          </a:p>
          <a:p>
            <a:pPr lvl="1">
              <a:lnSpc>
                <a:spcPts val="35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b="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更快的单核处理器</a:t>
            </a:r>
            <a:r>
              <a:rPr lang="en-US" altLang="zh-CN" sz="2400" b="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=&gt; </a:t>
            </a:r>
            <a:r>
              <a:rPr lang="en-US" altLang="zh-CN" sz="2400" b="0" kern="0" dirty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400" b="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单芯片多处理器</a:t>
            </a:r>
            <a:endParaRPr lang="en-US" altLang="zh-CN" sz="2400" b="0" kern="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Wingdings" panose="05000000000000000000" pitchFamily="2" charset="2"/>
            </a:endParaRPr>
          </a:p>
          <a:p>
            <a:pPr lvl="1">
              <a:lnSpc>
                <a:spcPts val="35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400" b="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ILP  </a:t>
            </a:r>
            <a:r>
              <a:rPr lang="en-US" altLang="zh-CN" sz="2400" b="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=&gt; TLP and DLP</a:t>
            </a:r>
            <a:r>
              <a:rPr lang="zh-CN" altLang="en-US" sz="2400" b="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（线程级并行和数据级并行）</a:t>
            </a:r>
            <a:endParaRPr lang="en-US" altLang="zh-CN" sz="2400" b="0" kern="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5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b="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隐含在编译器和硬件的硬件级并行处理</a:t>
            </a:r>
            <a:r>
              <a:rPr lang="en-US" altLang="zh-CN" sz="2400" b="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=&gt; </a:t>
            </a:r>
            <a:r>
              <a:rPr lang="zh-CN" altLang="en-US" sz="2400" b="0" kern="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显</a:t>
            </a:r>
            <a:r>
              <a:rPr lang="zh-CN" altLang="en-US" sz="2400" b="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式</a:t>
            </a:r>
            <a:r>
              <a:rPr lang="zh-CN" altLang="en-US" sz="2400" b="0" kern="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sz="2400" b="0" kern="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程序级并行</a:t>
            </a:r>
            <a:endParaRPr lang="en-US" altLang="zh-CN" sz="2400" b="0" kern="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处理器发展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趋势</a:t>
            </a:r>
            <a:endParaRPr altLang="en-US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268095"/>
            <a:ext cx="8260715" cy="437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主流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发展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路径</a:t>
            </a:r>
            <a:endParaRPr altLang="en-US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1323975"/>
            <a:ext cx="7713345" cy="42506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44815" y="4704556"/>
            <a:ext cx="965835" cy="641985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lang="zh-CN" sz="1200" dirty="0">
                <a:solidFill>
                  <a:srgbClr val="0070C0"/>
                </a:solidFill>
                <a:sym typeface="+mn-ea"/>
              </a:rPr>
              <a:t>华为麒麟、鲲鹏、飞腾</a:t>
            </a:r>
            <a:endParaRPr lang="zh-CN" sz="1200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78153" y="4281646"/>
            <a:ext cx="484823" cy="365760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lang="zh-CN" sz="1200" dirty="0">
                <a:solidFill>
                  <a:srgbClr val="0070C0"/>
                </a:solidFill>
                <a:sym typeface="+mn-ea"/>
              </a:rPr>
              <a:t>龙芯</a:t>
            </a:r>
            <a:endParaRPr lang="zh-CN" sz="1200" dirty="0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ARM公司授权体系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724" y="3267551"/>
            <a:ext cx="6158389" cy="2128838"/>
          </a:xfrm>
          <a:prstGeom prst="rect">
            <a:avLst/>
          </a:prstGeom>
        </p:spPr>
      </p:pic>
      <p:sp>
        <p:nvSpPr>
          <p:cNvPr id="3" name="内容占位符 2"/>
          <p:cNvSpPr txBox="1"/>
          <p:nvPr/>
        </p:nvSpPr>
        <p:spPr>
          <a:xfrm>
            <a:off x="998220" y="2301240"/>
            <a:ext cx="7323773" cy="8048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altLang="zh-CN" sz="1650" dirty="0"/>
              <a:t>ARM目前在全球拥有大约1000个授权合作商、320家伙伴，但是购买架构授权的厂家不超过20家，中国有</a:t>
            </a:r>
            <a:r>
              <a:rPr altLang="zh-CN" sz="1650" dirty="0">
                <a:solidFill>
                  <a:srgbClr val="FF0000"/>
                </a:solidFill>
              </a:rPr>
              <a:t>华为、飞腾</a:t>
            </a:r>
            <a:r>
              <a:rPr altLang="zh-CN" sz="1650" dirty="0"/>
              <a:t>获得了架构授权。</a:t>
            </a:r>
            <a:endParaRPr altLang="zh-CN" sz="1650" dirty="0"/>
          </a:p>
        </p:txBody>
      </p:sp>
      <p:sp>
        <p:nvSpPr>
          <p:cNvPr id="5" name="文本框 4"/>
          <p:cNvSpPr txBox="1"/>
          <p:nvPr/>
        </p:nvSpPr>
        <p:spPr>
          <a:xfrm>
            <a:off x="1036320" y="1809274"/>
            <a:ext cx="3208020" cy="36623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altLang="zh-CN" sz="1800" dirty="0">
                <a:sym typeface="+mn-ea"/>
              </a:rPr>
              <a:t>ARM公司授权体系</a:t>
            </a:r>
            <a:endParaRPr altLang="zh-CN" sz="1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芯片厂商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1955" y="1052830"/>
            <a:ext cx="4572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中芯国际集成电路制造（上海）有限公司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0" y="1421130"/>
            <a:ext cx="981710" cy="553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3390" y="2179320"/>
            <a:ext cx="446786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注册成立于2015年7月28日，总部在上海；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2021</a:t>
            </a:r>
            <a:r>
              <a:rPr altLang="en-US" sz="1600"/>
              <a:t>年销售收入：</a:t>
            </a:r>
            <a:r>
              <a:rPr altLang="en-US" sz="1600">
                <a:solidFill>
                  <a:schemeClr val="accent4">
                    <a:lumMod val="75000"/>
                  </a:schemeClr>
                </a:solidFill>
              </a:rPr>
              <a:t>5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4.4</a:t>
            </a:r>
            <a:r>
              <a:rPr altLang="en-US" sz="1600">
                <a:solidFill>
                  <a:schemeClr val="accent4">
                    <a:lumMod val="75000"/>
                  </a:schemeClr>
                </a:solidFill>
              </a:rPr>
              <a:t>亿美元；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altLang="en-US" sz="1600">
                <a:sym typeface="+mn-ea"/>
              </a:rPr>
              <a:t>中国内地规模最大、技术先进的</a:t>
            </a:r>
            <a:r>
              <a:rPr lang="zh-CN" altLang="en-US" sz="1600"/>
              <a:t>纯商业性集成电路代工厂，在上海、北京、天津、深圳建有三座8英寸和三座12英寸晶圆厂；在上海、北京、深圳各有一座12英寸晶圆厂在建中；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提供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 0.35微米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-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14纳米</a:t>
            </a:r>
            <a:r>
              <a:rPr lang="zh-CN" altLang="en-US" sz="1600"/>
              <a:t>制程工艺设计和制造服务；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主要客户：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华为、高通</a:t>
            </a:r>
            <a:r>
              <a:rPr lang="zh-CN" altLang="en-US" sz="1600"/>
              <a:t>等；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altLang="en-US" sz="1600">
                <a:sym typeface="+mn-ea"/>
              </a:rPr>
              <a:t>受到美国出口管制；</a:t>
            </a:r>
            <a:endParaRPr lang="zh-CN" altLang="en-US" sz="1600"/>
          </a:p>
        </p:txBody>
      </p:sp>
      <p:cxnSp>
        <p:nvCxnSpPr>
          <p:cNvPr id="8" name="直接连接符 7"/>
          <p:cNvCxnSpPr/>
          <p:nvPr/>
        </p:nvCxnSpPr>
        <p:spPr>
          <a:xfrm>
            <a:off x="4248150" y="1340485"/>
            <a:ext cx="0" cy="46551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79705" y="1052830"/>
            <a:ext cx="3454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Tx/>
            </a:pPr>
            <a:r>
              <a:rPr altLang="en-US" sz="1600">
                <a:sym typeface="+mn-ea"/>
              </a:rPr>
              <a:t>台湾积体电路制造股份有限公司</a:t>
            </a:r>
            <a:endParaRPr altLang="en-US" sz="16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352550"/>
            <a:ext cx="905510" cy="828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9705" y="2204720"/>
            <a:ext cx="39592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成立于1987年，总部在中国台湾；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2021</a:t>
            </a:r>
            <a:r>
              <a:rPr altLang="en-US" sz="1600"/>
              <a:t>年销售收入：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569.58亿</a:t>
            </a:r>
            <a:r>
              <a:rPr altLang="en-US" sz="1600">
                <a:solidFill>
                  <a:schemeClr val="accent4">
                    <a:lumMod val="75000"/>
                  </a:schemeClr>
                </a:solidFill>
              </a:rPr>
              <a:t>美元；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altLang="en-US" sz="1600">
                <a:sym typeface="+mn-ea"/>
              </a:rPr>
              <a:t>是全球第一家专业集成电路制造服务（晶圆代工）企业，主要厂房分布在新竹市、台中市、台南市，在美国亚利桑那州投建5纳米制程工艺工厂；</a:t>
            </a:r>
            <a:endParaRPr lang="zh-CN" altLang="en-US" sz="160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562860" y="4250690"/>
            <a:ext cx="1620520" cy="2476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80340" y="4149090"/>
            <a:ext cx="24028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提供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3-5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纳米</a:t>
            </a:r>
            <a:r>
              <a:rPr lang="zh-CN" altLang="en-US" sz="1600"/>
              <a:t>制程工艺设计和制造服务；</a:t>
            </a:r>
            <a:endParaRPr lang="zh-CN" altLang="en-US" sz="1600"/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主要客户：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苹果、高通、英伟达、</a:t>
            </a:r>
            <a:r>
              <a:rPr lang="zh-CN" altLang="en-US" sz="1600" strike="sngStrike">
                <a:solidFill>
                  <a:srgbClr val="C00000"/>
                </a:solidFill>
              </a:rPr>
              <a:t>华为</a:t>
            </a:r>
            <a:r>
              <a:rPr lang="zh-CN" altLang="en-US" sz="1600"/>
              <a:t>等；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美国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-2022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年芯片和科学法案</a:t>
            </a:r>
            <a:endParaRPr altLang="en-US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995" y="1124585"/>
            <a:ext cx="82537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Tx/>
            </a:pPr>
            <a:r>
              <a:rPr lang="en-US" altLang="zh-CN" sz="1600">
                <a:sym typeface="+mn-ea"/>
              </a:rPr>
              <a:t>2022</a:t>
            </a:r>
            <a:r>
              <a:rPr altLang="en-US" sz="1600">
                <a:sym typeface="+mn-ea"/>
              </a:rPr>
              <a:t>年8月25日，美国总统拜登签署实施《</a:t>
            </a:r>
            <a:r>
              <a:rPr altLang="en-US" sz="1600">
                <a:solidFill>
                  <a:srgbClr val="C00000"/>
                </a:solidFill>
                <a:sym typeface="+mn-ea"/>
              </a:rPr>
              <a:t>2022年芯片和科学法案</a:t>
            </a:r>
            <a:r>
              <a:rPr altLang="en-US" sz="1600">
                <a:sym typeface="+mn-ea"/>
              </a:rPr>
              <a:t>》的行政命令。</a:t>
            </a:r>
            <a:endParaRPr altLang="en-US" sz="16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995" y="1478280"/>
            <a:ext cx="589915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2520"/>
              </a:lnSpc>
              <a:buFont typeface="Arial" panose="020B0604020202020204" pitchFamily="34" charset="0"/>
              <a:buNone/>
            </a:pPr>
            <a:r>
              <a:rPr lang="zh-CN" altLang="en-US" sz="1600"/>
              <a:t>主要内容：</a:t>
            </a:r>
            <a:endParaRPr lang="zh-CN" altLang="en-US" sz="1600"/>
          </a:p>
          <a:p>
            <a:pPr marL="285750" indent="-285750" algn="just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向美国芯片制造商提供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527亿</a:t>
            </a:r>
            <a:r>
              <a:rPr lang="zh-CN" altLang="en-US" sz="1600"/>
              <a:t>美元资金支持，用以建厂生产等，同时提供为期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4年</a:t>
            </a:r>
            <a:r>
              <a:rPr lang="zh-CN" altLang="en-US" sz="1600"/>
              <a:t>的减免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25%</a:t>
            </a:r>
            <a:r>
              <a:rPr lang="zh-CN" altLang="en-US" sz="1600"/>
              <a:t>税收政策；</a:t>
            </a:r>
            <a:endParaRPr lang="zh-CN" altLang="en-US" sz="1600"/>
          </a:p>
          <a:p>
            <a:pPr marL="285750" indent="-285750" algn="just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拨款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5亿</a:t>
            </a:r>
            <a:r>
              <a:rPr lang="zh-CN" altLang="en-US" sz="1600"/>
              <a:t>美元用于国际间安全通信计划、拨款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2亿</a:t>
            </a:r>
            <a:r>
              <a:rPr lang="zh-CN" altLang="en-US" sz="1600"/>
              <a:t>美元用于工人培训等计划；</a:t>
            </a:r>
            <a:endParaRPr lang="zh-CN" altLang="en-US" sz="1600"/>
          </a:p>
          <a:p>
            <a:pPr marL="285750" indent="-285750" algn="just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altLang="en-US" sz="1600">
                <a:sym typeface="+mn-ea"/>
              </a:rPr>
              <a:t>投入</a:t>
            </a:r>
            <a:r>
              <a:rPr lang="zh-CN" altLang="en-US" sz="1600"/>
              <a:t>超过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2000亿</a:t>
            </a:r>
            <a:r>
              <a:rPr lang="zh-CN" altLang="en-US" sz="1600"/>
              <a:t>美元的预算，将用于资助“研究与创新”，如在人工智能、机器人技术、量子计算等关键领域的投入；</a:t>
            </a:r>
            <a:endParaRPr lang="zh-CN" altLang="en-US" sz="1600"/>
          </a:p>
          <a:p>
            <a:pPr marL="285750" indent="-285750" algn="just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投入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100亿</a:t>
            </a:r>
            <a:r>
              <a:rPr lang="zh-CN" altLang="en-US" sz="1600"/>
              <a:t>美元在全国建立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20个</a:t>
            </a:r>
            <a:r>
              <a:rPr lang="zh-CN" altLang="en-US" sz="1600"/>
              <a:t>“区域技术中心”，投入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数十亿</a:t>
            </a:r>
            <a:r>
              <a:rPr lang="zh-CN" altLang="en-US" sz="1600"/>
              <a:t>美元促进基础研究及先进半导体制造能力等。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39750" y="4422775"/>
            <a:ext cx="80016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ts val="2520"/>
              </a:lnSpc>
              <a:buFont typeface="Arial" panose="020B0604020202020204" pitchFamily="34" charset="0"/>
              <a:buNone/>
            </a:pPr>
            <a:r>
              <a:rPr sz="1600">
                <a:solidFill>
                  <a:srgbClr val="C00000"/>
                </a:solidFill>
              </a:rPr>
              <a:t>主要意图：</a:t>
            </a:r>
            <a:endParaRPr sz="1600">
              <a:solidFill>
                <a:srgbClr val="C00000"/>
              </a:solidFill>
            </a:endParaRPr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sz="1600">
                <a:solidFill>
                  <a:srgbClr val="C00000"/>
                </a:solidFill>
              </a:rPr>
              <a:t>通过巨额补贴和减税优惠吸引半导体企业在美国本土投资；</a:t>
            </a:r>
            <a:endParaRPr sz="1600">
              <a:solidFill>
                <a:srgbClr val="C00000"/>
              </a:solidFill>
            </a:endParaRPr>
          </a:p>
          <a:p>
            <a:pPr marL="285750" indent="-285750" fontAlgn="auto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sz="1600">
                <a:solidFill>
                  <a:srgbClr val="C00000"/>
                </a:solidFill>
              </a:rPr>
              <a:t>设置补贴资格，即只要接受美国政府补贴，10年内就不得在中国或任何其他“对美国构成国家安全威胁的特定国家”扩大先进制程芯片产能。</a:t>
            </a:r>
            <a:endParaRPr sz="160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980" y="1628775"/>
            <a:ext cx="2240915" cy="187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知名公司的美元市值对比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（截止到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2024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年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9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月初）</a:t>
            </a:r>
            <a:endParaRPr altLang="en-US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052830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苹果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259840" y="1736725"/>
            <a:ext cx="215900" cy="10077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3895" y="2744470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3.5</a:t>
            </a:r>
            <a:r>
              <a:rPr altLang="en-US" sz="2000" dirty="0">
                <a:solidFill>
                  <a:srgbClr val="C00000"/>
                </a:solidFill>
              </a:rPr>
              <a:t>万亿</a:t>
            </a:r>
            <a:endParaRPr altLang="en-US" sz="2000" dirty="0">
              <a:solidFill>
                <a:srgbClr val="C0000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95830" y="1052830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微软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772410" y="1821815"/>
            <a:ext cx="215900" cy="9207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195830" y="2744470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3.1</a:t>
            </a:r>
            <a:r>
              <a:rPr altLang="en-US" sz="2000" dirty="0">
                <a:solidFill>
                  <a:srgbClr val="C00000"/>
                </a:solidFill>
              </a:rPr>
              <a:t>万亿</a:t>
            </a:r>
            <a:endParaRPr altLang="en-US" sz="2000" dirty="0">
              <a:solidFill>
                <a:srgbClr val="C00000"/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564255" y="1040765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英伟达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156075" y="1857375"/>
            <a:ext cx="215900" cy="8750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492500" y="273240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2.9</a:t>
            </a:r>
            <a:r>
              <a:rPr altLang="en-US" sz="2000" dirty="0">
                <a:solidFill>
                  <a:srgbClr val="C00000"/>
                </a:solidFill>
              </a:rPr>
              <a:t>万亿</a:t>
            </a:r>
            <a:endParaRPr altLang="en-US" sz="2000" dirty="0">
              <a:solidFill>
                <a:srgbClr val="C0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43865" y="2708910"/>
            <a:ext cx="8376920" cy="34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009640" y="1052830"/>
            <a:ext cx="1327785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/>
            <a:r>
              <a:rPr lang="en-US" altLang="zh-CN" sz="2225" dirty="0"/>
              <a:t>IBM</a:t>
            </a:r>
            <a:endParaRPr lang="en-US" altLang="zh-CN" sz="2225" dirty="0"/>
          </a:p>
        </p:txBody>
      </p:sp>
      <p:sp>
        <p:nvSpPr>
          <p:cNvPr id="15" name="矩形 14"/>
          <p:cNvSpPr/>
          <p:nvPr/>
        </p:nvSpPr>
        <p:spPr>
          <a:xfrm>
            <a:off x="6816725" y="2499995"/>
            <a:ext cx="215900" cy="2197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6081395" y="2744470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0.18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7433945" y="1040765"/>
            <a:ext cx="1657985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/>
            <a:r>
              <a:rPr lang="en-US" altLang="zh-CN" sz="2225" dirty="0"/>
              <a:t>INTEL</a:t>
            </a:r>
            <a:endParaRPr lang="en-US" altLang="zh-CN" sz="2225" dirty="0"/>
          </a:p>
        </p:txBody>
      </p:sp>
      <p:sp>
        <p:nvSpPr>
          <p:cNvPr id="18" name="矩形 17"/>
          <p:cNvSpPr/>
          <p:nvPr/>
        </p:nvSpPr>
        <p:spPr>
          <a:xfrm>
            <a:off x="8298815" y="2597785"/>
            <a:ext cx="215900" cy="1104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7649210" y="273240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0.09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11505" y="3753485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altLang="en-US" sz="2400" dirty="0"/>
              <a:t>台积电</a:t>
            </a:r>
            <a:endParaRPr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187450" y="5001260"/>
            <a:ext cx="215900" cy="443865"/>
          </a:xfrm>
          <a:prstGeom prst="rect">
            <a:avLst/>
          </a:prstGeom>
          <a:solidFill>
            <a:srgbClr val="0000FF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611505" y="544512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0.9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2035175" y="3753485"/>
            <a:ext cx="1487805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中芯国际</a:t>
            </a:r>
            <a:endParaRPr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2700020" y="5367020"/>
            <a:ext cx="215900" cy="76200"/>
          </a:xfrm>
          <a:prstGeom prst="rect">
            <a:avLst/>
          </a:prstGeom>
          <a:solidFill>
            <a:srgbClr val="0000FF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123440" y="544512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0.05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218555" y="3741420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比亚迪</a:t>
            </a:r>
            <a:endParaRPr lang="zh-CN" altLang="en-US" sz="2400" dirty="0"/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6218555" y="5433060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0.05</a:t>
            </a:r>
            <a:r>
              <a:rPr altLang="en-US" sz="2000" dirty="0"/>
              <a:t>万亿</a:t>
            </a:r>
            <a:endParaRPr altLang="en-US" sz="2000" dirty="0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371475" y="5409565"/>
            <a:ext cx="8376920" cy="34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4502150" y="3753485"/>
            <a:ext cx="1614805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/>
            <a:r>
              <a:rPr altLang="en-US" sz="2225" dirty="0"/>
              <a:t>特斯拉</a:t>
            </a:r>
            <a:endParaRPr altLang="en-US" sz="2225" dirty="0"/>
          </a:p>
        </p:txBody>
      </p:sp>
      <p:sp>
        <p:nvSpPr>
          <p:cNvPr id="31" name="矩形 30"/>
          <p:cNvSpPr/>
          <p:nvPr/>
        </p:nvSpPr>
        <p:spPr>
          <a:xfrm>
            <a:off x="5452745" y="5074285"/>
            <a:ext cx="215900" cy="3346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4860925" y="544512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0.68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6805930" y="5332730"/>
            <a:ext cx="2159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452360" y="3741420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小米</a:t>
            </a:r>
            <a:endParaRPr lang="zh-CN" altLang="en-US" sz="2400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7503795" y="542099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0.06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33" name="矩形 32"/>
          <p:cNvSpPr/>
          <p:nvPr/>
        </p:nvSpPr>
        <p:spPr>
          <a:xfrm>
            <a:off x="8091170" y="5314315"/>
            <a:ext cx="215900" cy="825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35560" y="1494790"/>
            <a:ext cx="892175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no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rgbClr val="C00000"/>
                </a:solidFill>
              </a:rPr>
              <a:t>Top3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50205" y="2144395"/>
            <a:ext cx="215900" cy="56388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4860925" y="2724785"/>
            <a:ext cx="139954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dirty="0"/>
              <a:t>2</a:t>
            </a:r>
            <a:r>
              <a:rPr altLang="en-US" sz="2000" dirty="0"/>
              <a:t>万亿</a:t>
            </a:r>
            <a:endParaRPr altLang="en-US" sz="2000" dirty="0"/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4863465" y="1052830"/>
            <a:ext cx="1399540" cy="46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谷歌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华为芯片</a:t>
            </a:r>
            <a:r>
              <a:rPr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之路</a:t>
            </a:r>
            <a:endParaRPr altLang="en-US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411733" y="2237815"/>
            <a:ext cx="1392021" cy="307204"/>
            <a:chOff x="1010194" y="3126377"/>
            <a:chExt cx="1262743" cy="278674"/>
          </a:xfrm>
        </p:grpSpPr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solidFill>
              <a:srgbClr val="47B6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4" name="等腰三角形 23"/>
            <p:cNvSpPr/>
            <p:nvPr>
              <p:custDataLst>
                <p:tags r:id="rId3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solidFill>
              <a:srgbClr val="47B6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5" name="标题 1"/>
          <p:cNvSpPr txBox="1"/>
          <p:nvPr>
            <p:custDataLst>
              <p:tags r:id="rId4"/>
            </p:custDataLst>
          </p:nvPr>
        </p:nvSpPr>
        <p:spPr>
          <a:xfrm>
            <a:off x="411733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华为</a:t>
            </a:r>
            <a:endParaRPr altLang="en-US" sz="1400">
              <a:solidFill>
                <a:srgbClr val="47B6E7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27" name="组合 26"/>
          <p:cNvGrpSpPr/>
          <p:nvPr>
            <p:custDataLst>
              <p:tags r:id="rId5"/>
            </p:custDataLst>
          </p:nvPr>
        </p:nvGrpSpPr>
        <p:grpSpPr>
          <a:xfrm>
            <a:off x="1803754" y="2237815"/>
            <a:ext cx="1392021" cy="307204"/>
            <a:chOff x="1010194" y="3126377"/>
            <a:chExt cx="1262743" cy="278674"/>
          </a:xfrm>
          <a:solidFill>
            <a:srgbClr val="628EE3"/>
          </a:solidFill>
        </p:grpSpPr>
        <p:sp>
          <p:nvSpPr>
            <p:cNvPr id="28" name="矩形 27"/>
            <p:cNvSpPr/>
            <p:nvPr>
              <p:custDataLst>
                <p:tags r:id="rId6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9" name="等腰三角形 28"/>
            <p:cNvSpPr/>
            <p:nvPr>
              <p:custDataLst>
                <p:tags r:id="rId7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30" name="标题 1"/>
          <p:cNvSpPr txBox="1"/>
          <p:nvPr>
            <p:custDataLst>
              <p:tags r:id="rId8"/>
            </p:custDataLst>
          </p:nvPr>
        </p:nvSpPr>
        <p:spPr>
          <a:xfrm>
            <a:off x="1803754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628EE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华为</a:t>
            </a:r>
            <a:endParaRPr altLang="en-US" sz="1400">
              <a:solidFill>
                <a:srgbClr val="628EE3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31" name="组合 30"/>
          <p:cNvGrpSpPr/>
          <p:nvPr>
            <p:custDataLst>
              <p:tags r:id="rId9"/>
            </p:custDataLst>
          </p:nvPr>
        </p:nvGrpSpPr>
        <p:grpSpPr>
          <a:xfrm>
            <a:off x="3195775" y="2237815"/>
            <a:ext cx="1392021" cy="307204"/>
            <a:chOff x="1010194" y="3126377"/>
            <a:chExt cx="1262743" cy="278674"/>
          </a:xfrm>
          <a:solidFill>
            <a:srgbClr val="2BC3B5"/>
          </a:solidFill>
        </p:grpSpPr>
        <p:sp>
          <p:nvSpPr>
            <p:cNvPr id="32" name="矩形 31"/>
            <p:cNvSpPr/>
            <p:nvPr>
              <p:custDataLst>
                <p:tags r:id="rId10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3" name="等腰三角形 32"/>
            <p:cNvSpPr/>
            <p:nvPr>
              <p:custDataLst>
                <p:tags r:id="rId11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34" name="标题 1"/>
          <p:cNvSpPr txBox="1"/>
          <p:nvPr>
            <p:custDataLst>
              <p:tags r:id="rId12"/>
            </p:custDataLst>
          </p:nvPr>
        </p:nvSpPr>
        <p:spPr>
          <a:xfrm>
            <a:off x="3195775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2BC3B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苹果</a:t>
            </a:r>
            <a:endParaRPr altLang="en-US" sz="1400">
              <a:solidFill>
                <a:srgbClr val="2BC3B5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13"/>
            </p:custDataLst>
          </p:nvPr>
        </p:nvGrpSpPr>
        <p:grpSpPr>
          <a:xfrm>
            <a:off x="4587796" y="2237815"/>
            <a:ext cx="1392021" cy="307204"/>
            <a:chOff x="1010194" y="3126377"/>
            <a:chExt cx="1262743" cy="278674"/>
          </a:xfrm>
          <a:solidFill>
            <a:srgbClr val="92D050"/>
          </a:solidFill>
        </p:grpSpPr>
        <p:sp>
          <p:nvSpPr>
            <p:cNvPr id="36" name="矩形 35"/>
            <p:cNvSpPr/>
            <p:nvPr>
              <p:custDataLst>
                <p:tags r:id="rId14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7" name="等腰三角形 36"/>
            <p:cNvSpPr/>
            <p:nvPr>
              <p:custDataLst>
                <p:tags r:id="rId15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38" name="标题 1"/>
          <p:cNvSpPr txBox="1"/>
          <p:nvPr>
            <p:custDataLst>
              <p:tags r:id="rId16"/>
            </p:custDataLst>
          </p:nvPr>
        </p:nvSpPr>
        <p:spPr>
          <a:xfrm>
            <a:off x="4587796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92D05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华为</a:t>
            </a:r>
            <a:endParaRPr altLang="en-US" sz="1400">
              <a:solidFill>
                <a:srgbClr val="92D050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39" name="组合 38"/>
          <p:cNvGrpSpPr/>
          <p:nvPr>
            <p:custDataLst>
              <p:tags r:id="rId17"/>
            </p:custDataLst>
          </p:nvPr>
        </p:nvGrpSpPr>
        <p:grpSpPr>
          <a:xfrm>
            <a:off x="5979817" y="2237815"/>
            <a:ext cx="1392021" cy="307204"/>
            <a:chOff x="1010194" y="3126377"/>
            <a:chExt cx="1262743" cy="278674"/>
          </a:xfrm>
          <a:solidFill>
            <a:srgbClr val="FFC000"/>
          </a:solidFill>
        </p:grpSpPr>
        <p:sp>
          <p:nvSpPr>
            <p:cNvPr id="40" name="矩形 39"/>
            <p:cNvSpPr/>
            <p:nvPr>
              <p:custDataLst>
                <p:tags r:id="rId18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43" name="等腰三角形 42"/>
            <p:cNvSpPr/>
            <p:nvPr>
              <p:custDataLst>
                <p:tags r:id="rId19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51" name="标题 1"/>
          <p:cNvSpPr txBox="1"/>
          <p:nvPr>
            <p:custDataLst>
              <p:tags r:id="rId20"/>
            </p:custDataLst>
          </p:nvPr>
        </p:nvSpPr>
        <p:spPr>
          <a:xfrm>
            <a:off x="5979817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FFC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华为</a:t>
            </a:r>
            <a:endParaRPr altLang="en-US" sz="1400">
              <a:solidFill>
                <a:srgbClr val="FFC000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52" name="组合 51"/>
          <p:cNvGrpSpPr/>
          <p:nvPr>
            <p:custDataLst>
              <p:tags r:id="rId21"/>
            </p:custDataLst>
          </p:nvPr>
        </p:nvGrpSpPr>
        <p:grpSpPr>
          <a:xfrm>
            <a:off x="7371838" y="2237815"/>
            <a:ext cx="1392021" cy="307204"/>
            <a:chOff x="1010194" y="3126377"/>
            <a:chExt cx="1262743" cy="278674"/>
          </a:xfrm>
          <a:solidFill>
            <a:srgbClr val="C00000"/>
          </a:solidFill>
        </p:grpSpPr>
        <p:sp>
          <p:nvSpPr>
            <p:cNvPr id="53" name="矩形 52"/>
            <p:cNvSpPr/>
            <p:nvPr>
              <p:custDataLst>
                <p:tags r:id="rId22"/>
              </p:custDataLst>
            </p:nvPr>
          </p:nvSpPr>
          <p:spPr>
            <a:xfrm>
              <a:off x="1010194" y="3126377"/>
              <a:ext cx="1262743" cy="957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54" name="等腰三角形 53"/>
            <p:cNvSpPr/>
            <p:nvPr>
              <p:custDataLst>
                <p:tags r:id="rId23"/>
              </p:custDataLst>
            </p:nvPr>
          </p:nvSpPr>
          <p:spPr>
            <a:xfrm flipV="1">
              <a:off x="1584960" y="3222171"/>
              <a:ext cx="113211" cy="182880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55" name="标题 1"/>
          <p:cNvSpPr txBox="1"/>
          <p:nvPr>
            <p:custDataLst>
              <p:tags r:id="rId24"/>
            </p:custDataLst>
          </p:nvPr>
        </p:nvSpPr>
        <p:spPr>
          <a:xfrm>
            <a:off x="7371838" y="1729690"/>
            <a:ext cx="1434334" cy="426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华为</a:t>
            </a:r>
            <a:endParaRPr altLang="en-US" sz="1400">
              <a:solidFill>
                <a:srgbClr val="C00000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56" name="组合 55"/>
          <p:cNvGrpSpPr/>
          <p:nvPr>
            <p:custDataLst>
              <p:tags r:id="rId25"/>
            </p:custDataLst>
          </p:nvPr>
        </p:nvGrpSpPr>
        <p:grpSpPr>
          <a:xfrm>
            <a:off x="848175" y="1014639"/>
            <a:ext cx="561449" cy="561449"/>
            <a:chOff x="2188031" y="2474524"/>
            <a:chExt cx="912221" cy="912221"/>
          </a:xfrm>
        </p:grpSpPr>
        <p:sp>
          <p:nvSpPr>
            <p:cNvPr id="60" name="椭圆 59"/>
            <p:cNvSpPr/>
            <p:nvPr>
              <p:custDataLst>
                <p:tags r:id="rId26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47B6E7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47B6E7"/>
                  </a:solidFill>
                  <a:latin typeface="Arial" panose="020B0604020202020204" pitchFamily="34" charset="0"/>
                  <a:ea typeface="黑体" panose="02010609060101010101" charset="-122"/>
                </a:rPr>
                <a:t>2004</a:t>
              </a:r>
              <a:endParaRPr lang="en-US" altLang="zh-CN" sz="2000" b="1" dirty="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27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28"/>
            </p:custDataLst>
          </p:nvPr>
        </p:nvGrpSpPr>
        <p:grpSpPr>
          <a:xfrm>
            <a:off x="2219039" y="1014639"/>
            <a:ext cx="561449" cy="561449"/>
            <a:chOff x="2188031" y="2474524"/>
            <a:chExt cx="912221" cy="912221"/>
          </a:xfrm>
        </p:grpSpPr>
        <p:sp>
          <p:nvSpPr>
            <p:cNvPr id="63" name="椭圆 62"/>
            <p:cNvSpPr/>
            <p:nvPr>
              <p:custDataLst>
                <p:tags r:id="rId29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628EE3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628EE3"/>
                  </a:solidFill>
                  <a:latin typeface="Arial" panose="020B0604020202020204" pitchFamily="34" charset="0"/>
                  <a:ea typeface="黑体" panose="02010609060101010101" charset="-122"/>
                </a:rPr>
                <a:t>2009</a:t>
              </a:r>
              <a:endParaRPr lang="en-US" altLang="zh-CN" sz="2000" b="1" dirty="0">
                <a:solidFill>
                  <a:srgbClr val="628EE3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30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31"/>
            </p:custDataLst>
          </p:nvPr>
        </p:nvGrpSpPr>
        <p:grpSpPr>
          <a:xfrm>
            <a:off x="3589903" y="1014639"/>
            <a:ext cx="561449" cy="561449"/>
            <a:chOff x="2188031" y="2474524"/>
            <a:chExt cx="912221" cy="912221"/>
          </a:xfrm>
        </p:grpSpPr>
        <p:sp>
          <p:nvSpPr>
            <p:cNvPr id="66" name="椭圆 65"/>
            <p:cNvSpPr/>
            <p:nvPr>
              <p:custDataLst>
                <p:tags r:id="rId32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2BC3B5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2BC3B5"/>
                  </a:solidFill>
                  <a:latin typeface="Arial" panose="020B0604020202020204" pitchFamily="34" charset="0"/>
                  <a:ea typeface="黑体" panose="02010609060101010101" charset="-122"/>
                </a:rPr>
                <a:t>2010</a:t>
              </a:r>
              <a:endParaRPr lang="en-US" altLang="zh-CN" sz="2000" b="1" dirty="0">
                <a:solidFill>
                  <a:srgbClr val="2BC3B5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67" name="椭圆 66"/>
            <p:cNvSpPr/>
            <p:nvPr>
              <p:custDataLst>
                <p:tags r:id="rId33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34"/>
            </p:custDataLst>
          </p:nvPr>
        </p:nvGrpSpPr>
        <p:grpSpPr>
          <a:xfrm>
            <a:off x="4960767" y="1014639"/>
            <a:ext cx="561449" cy="561449"/>
            <a:chOff x="2188031" y="2474524"/>
            <a:chExt cx="912221" cy="912221"/>
          </a:xfrm>
        </p:grpSpPr>
        <p:sp>
          <p:nvSpPr>
            <p:cNvPr id="69" name="椭圆 68"/>
            <p:cNvSpPr/>
            <p:nvPr>
              <p:custDataLst>
                <p:tags r:id="rId35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92D050"/>
                  </a:solidFill>
                  <a:latin typeface="Arial" panose="020B0604020202020204" pitchFamily="34" charset="0"/>
                  <a:ea typeface="黑体" panose="02010609060101010101" charset="-122"/>
                </a:rPr>
                <a:t>2012</a:t>
              </a:r>
              <a:endParaRPr lang="en-US" altLang="zh-CN" sz="2000" b="1" dirty="0">
                <a:solidFill>
                  <a:srgbClr val="92D05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0" name="椭圆 69"/>
            <p:cNvSpPr/>
            <p:nvPr>
              <p:custDataLst>
                <p:tags r:id="rId36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37"/>
            </p:custDataLst>
          </p:nvPr>
        </p:nvGrpSpPr>
        <p:grpSpPr>
          <a:xfrm>
            <a:off x="6331631" y="1014639"/>
            <a:ext cx="561449" cy="561449"/>
            <a:chOff x="2188031" y="2474524"/>
            <a:chExt cx="912221" cy="912221"/>
          </a:xfrm>
        </p:grpSpPr>
        <p:sp>
          <p:nvSpPr>
            <p:cNvPr id="72" name="椭圆 71"/>
            <p:cNvSpPr/>
            <p:nvPr>
              <p:custDataLst>
                <p:tags r:id="rId38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2014</a:t>
              </a:r>
              <a:endPara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3" name="椭圆 72"/>
            <p:cNvSpPr/>
            <p:nvPr>
              <p:custDataLst>
                <p:tags r:id="rId39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40"/>
            </p:custDataLst>
          </p:nvPr>
        </p:nvGrpSpPr>
        <p:grpSpPr>
          <a:xfrm>
            <a:off x="7702496" y="1014639"/>
            <a:ext cx="561449" cy="561449"/>
            <a:chOff x="2188031" y="2474524"/>
            <a:chExt cx="912221" cy="912221"/>
          </a:xfrm>
        </p:grpSpPr>
        <p:sp>
          <p:nvSpPr>
            <p:cNvPr id="75" name="椭圆 74"/>
            <p:cNvSpPr/>
            <p:nvPr>
              <p:custDataLst>
                <p:tags r:id="rId41"/>
              </p:custDataLst>
            </p:nvPr>
          </p:nvSpPr>
          <p:spPr>
            <a:xfrm>
              <a:off x="2243547" y="2530040"/>
              <a:ext cx="801189" cy="801189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52500"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2020</a:t>
              </a:r>
              <a:endPara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6" name="椭圆 75"/>
            <p:cNvSpPr/>
            <p:nvPr>
              <p:custDataLst>
                <p:tags r:id="rId42"/>
              </p:custDataLst>
            </p:nvPr>
          </p:nvSpPr>
          <p:spPr>
            <a:xfrm>
              <a:off x="2188031" y="2474524"/>
              <a:ext cx="912221" cy="912221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78" name="标题 1"/>
          <p:cNvSpPr txBox="1"/>
          <p:nvPr>
            <p:custDataLst>
              <p:tags r:id="rId43"/>
            </p:custDataLst>
          </p:nvPr>
        </p:nvSpPr>
        <p:spPr>
          <a:xfrm>
            <a:off x="411733" y="2650621"/>
            <a:ext cx="1392020" cy="15747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lang="zh-CN" altLang="en-US" sz="1400" dirty="0"/>
              <a:t>创办海思公司</a:t>
            </a:r>
            <a:endParaRPr lang="zh-CN" altLang="en-US" sz="1400" dirty="0"/>
          </a:p>
        </p:txBody>
      </p:sp>
      <p:sp>
        <p:nvSpPr>
          <p:cNvPr id="79" name="标题 1"/>
          <p:cNvSpPr txBox="1"/>
          <p:nvPr>
            <p:custDataLst>
              <p:tags r:id="rId44"/>
            </p:custDataLst>
          </p:nvPr>
        </p:nvSpPr>
        <p:spPr>
          <a:xfrm>
            <a:off x="1803754" y="2650621"/>
            <a:ext cx="1392020" cy="1574772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lang="zh-CN" altLang="en-US" sz="1400" dirty="0"/>
              <a:t>推出</a:t>
            </a:r>
            <a:r>
              <a:rPr lang="en-US" altLang="zh-CN" sz="1400" dirty="0"/>
              <a:t>K3</a:t>
            </a:r>
            <a:r>
              <a:rPr altLang="en-US" sz="1400" dirty="0"/>
              <a:t>处理器（竞争山寨市场，华为自己的手机没有使用，不够</a:t>
            </a:r>
            <a:r>
              <a:rPr altLang="en-US" sz="1400" dirty="0"/>
              <a:t>成熟）</a:t>
            </a:r>
            <a:endParaRPr altLang="en-US" sz="1400" dirty="0"/>
          </a:p>
        </p:txBody>
      </p:sp>
      <p:sp>
        <p:nvSpPr>
          <p:cNvPr id="80" name="标题 1"/>
          <p:cNvSpPr txBox="1"/>
          <p:nvPr>
            <p:custDataLst>
              <p:tags r:id="rId45"/>
            </p:custDataLst>
          </p:nvPr>
        </p:nvSpPr>
        <p:spPr>
          <a:xfrm>
            <a:off x="3195775" y="2650621"/>
            <a:ext cx="1392022" cy="15747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lang="zh-CN" altLang="en-US" sz="1400" dirty="0"/>
              <a:t>苹果的A4处理器在iPhone4上</a:t>
            </a:r>
            <a:r>
              <a:rPr lang="zh-CN" altLang="en-US" sz="1400" dirty="0"/>
              <a:t>使用</a:t>
            </a:r>
            <a:endParaRPr lang="zh-CN" altLang="en-US" sz="1400" dirty="0"/>
          </a:p>
          <a:p>
            <a:pPr algn="ctr"/>
            <a:endParaRPr lang="zh-CN" altLang="en-US" sz="1400" dirty="0"/>
          </a:p>
        </p:txBody>
      </p:sp>
      <p:sp>
        <p:nvSpPr>
          <p:cNvPr id="81" name="标题 1"/>
          <p:cNvSpPr txBox="1"/>
          <p:nvPr>
            <p:custDataLst>
              <p:tags r:id="rId46"/>
            </p:custDataLst>
          </p:nvPr>
        </p:nvSpPr>
        <p:spPr>
          <a:xfrm>
            <a:off x="4587796" y="2650621"/>
            <a:ext cx="1392022" cy="157477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lang="zh-CN" altLang="en-US" dirty="0"/>
              <a:t>推出K3V2四核处理器，用于自家旗舰Mate 1、P6等机型</a:t>
            </a:r>
            <a:endParaRPr lang="zh-CN" altLang="en-US" dirty="0"/>
          </a:p>
          <a:p>
            <a:pPr algn="ctr"/>
            <a:r>
              <a:rPr lang="zh-CN" altLang="en-US" dirty="0"/>
              <a:t>（台积电40nm工艺）</a:t>
            </a:r>
            <a:endParaRPr lang="zh-CN" altLang="en-US" dirty="0"/>
          </a:p>
        </p:txBody>
      </p:sp>
      <p:sp>
        <p:nvSpPr>
          <p:cNvPr id="82" name="标题 1"/>
          <p:cNvSpPr txBox="1"/>
          <p:nvPr>
            <p:custDataLst>
              <p:tags r:id="rId47"/>
            </p:custDataLst>
          </p:nvPr>
        </p:nvSpPr>
        <p:spPr>
          <a:xfrm>
            <a:off x="5979817" y="2650621"/>
            <a:ext cx="1392022" cy="157477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lang="zh-CN" altLang="en-US" dirty="0">
                <a:solidFill>
                  <a:srgbClr val="FF0000"/>
                </a:solidFill>
              </a:rPr>
              <a:t>麒麟910</a:t>
            </a:r>
            <a:r>
              <a:rPr lang="zh-CN" altLang="en-US" dirty="0"/>
              <a:t>是海思的第一款SoC，集成了海思自研的Balong710基带芯片，用于华为Mate2、华为P6S等机型（</a:t>
            </a:r>
            <a:r>
              <a:rPr lang="en-US" altLang="zh-CN" dirty="0"/>
              <a:t>28nm</a:t>
            </a:r>
            <a:r>
              <a:rPr altLang="en-US" dirty="0"/>
              <a:t>工艺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83" name="标题 1"/>
          <p:cNvSpPr txBox="1"/>
          <p:nvPr>
            <p:custDataLst>
              <p:tags r:id="rId48"/>
            </p:custDataLst>
          </p:nvPr>
        </p:nvSpPr>
        <p:spPr>
          <a:xfrm>
            <a:off x="7414152" y="2650621"/>
            <a:ext cx="1349708" cy="1574772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/>
            <a:r>
              <a:rPr altLang="en-US" sz="1400" dirty="0">
                <a:sym typeface="+mn-ea"/>
              </a:rPr>
              <a:t>5nm工艺的</a:t>
            </a:r>
            <a:r>
              <a:rPr lang="zh-CN" altLang="en-US" sz="1400" dirty="0">
                <a:solidFill>
                  <a:srgbClr val="FF0000"/>
                </a:solidFill>
              </a:rPr>
              <a:t>麒麟9000</a:t>
            </a:r>
            <a:r>
              <a:rPr lang="zh-CN" altLang="en-US" sz="1400" dirty="0"/>
              <a:t>发布，用于Mate40，Mate40 Pro等机型（</a:t>
            </a:r>
            <a:r>
              <a:rPr lang="en-US" altLang="zh-CN" sz="1400" dirty="0"/>
              <a:t>5nm</a:t>
            </a:r>
            <a:r>
              <a:rPr altLang="en-US" sz="1400" dirty="0"/>
              <a:t>工艺</a:t>
            </a:r>
            <a:r>
              <a:rPr lang="zh-CN" altLang="en-US" sz="1400" dirty="0"/>
              <a:t>）</a:t>
            </a:r>
            <a:endParaRPr lang="zh-CN" altLang="en-US" sz="1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611505" y="4509770"/>
            <a:ext cx="79806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>
                <a:sym typeface="+mn-ea"/>
              </a:rPr>
              <a:t>2020年9月15</a:t>
            </a:r>
            <a:r>
              <a:rPr altLang="en-US">
                <a:sym typeface="+mn-ea"/>
              </a:rPr>
              <a:t>日后，</a:t>
            </a:r>
            <a:r>
              <a:rPr lang="zh-CN" altLang="en-US"/>
              <a:t>华为麒麟9000系列被美国政策要求台积电停止</a:t>
            </a:r>
            <a:r>
              <a:rPr lang="zh-CN" altLang="en-US"/>
              <a:t>代工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2023</a:t>
            </a:r>
            <a:r>
              <a:rPr altLang="en-US"/>
              <a:t>年</a:t>
            </a:r>
            <a:r>
              <a:rPr lang="en-US" altLang="zh-CN"/>
              <a:t>8</a:t>
            </a:r>
            <a:r>
              <a:rPr altLang="en-US"/>
              <a:t>月，华为推出基于</a:t>
            </a:r>
            <a:r>
              <a:rPr altLang="en-US">
                <a:sym typeface="+mn-ea"/>
              </a:rPr>
              <a:t>麒麟 9000s 芯片的</a:t>
            </a:r>
            <a:r>
              <a:rPr altLang="en-US"/>
              <a:t>Mate 60 Pro </a:t>
            </a:r>
            <a:r>
              <a:rPr altLang="en-US"/>
              <a:t>机型。</a:t>
            </a:r>
            <a:endParaRPr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95605" y="2780665"/>
            <a:ext cx="8355330" cy="345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27584" y="476672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教学\Computer Organization And Design\Picture\a9e8144ee30a125976616df03fa5257f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645024"/>
            <a:ext cx="2891763" cy="219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750711" y="119675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1591" y="47667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成绩构成：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0260" y="1834515"/>
            <a:ext cx="76142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期末成绩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5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0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%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平时成绩：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50%            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课堂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作业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ea typeface="华文中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计算机的分类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44497" y="1019360"/>
            <a:ext cx="8144645" cy="86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1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一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Flynn’s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分类：基于指令流和数据流数量的计算机结构分类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5816" y="1868696"/>
            <a:ext cx="5784001" cy="3960440"/>
          </a:xfrm>
          <a:prstGeom prst="rect">
            <a:avLst/>
          </a:prstGeom>
        </p:spPr>
      </p:pic>
      <p:pic>
        <p:nvPicPr>
          <p:cNvPr id="19" name="Picture 6" descr="flynn,mich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7" y="2678813"/>
            <a:ext cx="17811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计算机的分类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18" name="Group 30"/>
          <p:cNvGraphicFramePr>
            <a:graphicFrameLocks noGrp="1"/>
          </p:cNvGraphicFramePr>
          <p:nvPr/>
        </p:nvGraphicFramePr>
        <p:xfrm>
          <a:off x="280795" y="980728"/>
          <a:ext cx="8713789" cy="5421312"/>
        </p:xfrm>
        <a:graphic>
          <a:graphicData uri="http://schemas.openxmlformats.org/drawingml/2006/table">
            <a:tbl>
              <a:tblPr/>
              <a:tblGrid>
                <a:gridCol w="1368281"/>
                <a:gridCol w="1296266"/>
                <a:gridCol w="1296266"/>
                <a:gridCol w="1584325"/>
                <a:gridCol w="1800369"/>
                <a:gridCol w="1368282"/>
              </a:tblGrid>
              <a:tr h="1127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特征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个人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移动设备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桌面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计算机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服务器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集群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/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仓库级计算机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嵌入式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计算机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系统的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价格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$100-$1000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$300-$25000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$5000-$10,000,000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$100,000-$200,000,000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$10-$100,000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微处理器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的价格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$10-$100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 proc.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$50-$500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 proc.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$200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-$2,000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 proc.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$50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-$250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 proc.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$0.01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-$100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 proc.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关键的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系统设计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问题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成本，功耗，媒体性能，响应率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性价比，图形性能，能耗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可靠性，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吞吐量，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可扩展性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性价比，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吞吐量，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能耗，均衡性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价格，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功耗，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专门应用的性能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计算机的分类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1560" y="1252224"/>
            <a:ext cx="763284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桌面计算机（</a:t>
            </a:r>
            <a:r>
              <a:rPr lang="en-US" altLang="zh-CN" sz="3200" dirty="0" smtClean="0">
                <a:solidFill>
                  <a:srgbClr val="C00000"/>
                </a:solidFill>
              </a:rPr>
              <a:t>Desktop/Laptop Computer</a:t>
            </a:r>
            <a:r>
              <a:rPr lang="zh-CN" altLang="en-US" sz="3200" dirty="0" smtClean="0">
                <a:solidFill>
                  <a:srgbClr val="0000FF"/>
                </a:solidFill>
              </a:rPr>
              <a:t>）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4" y="2194436"/>
            <a:ext cx="2540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494335" y="1903777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通用性应用</a:t>
            </a:r>
            <a:endParaRPr lang="zh-CN" altLang="en-US" sz="3200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555668" y="2536503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构成</a:t>
            </a:r>
            <a:endParaRPr lang="zh-CN" altLang="en-US" sz="3200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715282" y="3129003"/>
            <a:ext cx="5168978" cy="83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dirty="0" smtClean="0"/>
              <a:t>CPU</a:t>
            </a:r>
            <a:r>
              <a:rPr lang="zh-CN" altLang="en-US" sz="2400" dirty="0" smtClean="0"/>
              <a:t>、内存、硬盘、鼠标、键盘、显示器</a:t>
            </a:r>
            <a:r>
              <a:rPr lang="zh-CN" altLang="en-US" sz="2400" dirty="0"/>
              <a:t>等</a:t>
            </a:r>
            <a:endParaRPr lang="en-US" altLang="zh-CN" sz="2400" dirty="0" smtClean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50711" y="3967724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主要指标</a:t>
            </a:r>
            <a:endParaRPr lang="zh-CN" altLang="en-US" sz="3200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337719" y="4544453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性能：能运行多快</a:t>
            </a:r>
            <a:endParaRPr lang="en-US" altLang="zh-CN" sz="2400" dirty="0" smtClean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337719" y="5013843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基本功能（扩展功能）</a:t>
            </a:r>
            <a:endParaRPr lang="en-US" altLang="zh-CN" sz="2400" dirty="0" smtClean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337719" y="5490621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价格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70" y="4175760"/>
            <a:ext cx="1446530" cy="1315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4316095"/>
            <a:ext cx="1365885" cy="880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650" y="4262755"/>
            <a:ext cx="983615" cy="77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计算机的分类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2684145"/>
            <a:ext cx="7485380" cy="3214370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5465" y="1020445"/>
            <a:ext cx="8371205" cy="1376680"/>
          </a:xfrm>
        </p:spPr>
        <p:txBody>
          <a:bodyPr>
            <a:noAutofit/>
          </a:bodyPr>
          <a:p>
            <a:pPr indent="0" fontAlgn="auto">
              <a:lnSpc>
                <a:spcPct val="11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华为鲲鹏系列处理器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fontAlgn="auto">
              <a:lnSpc>
                <a:spcPct val="110000"/>
              </a:lnSpc>
              <a:buNone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鲲鹏，又名Hi16xx，是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华为海思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的一系列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64位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ARM服务器微处理器。这些处理器于 2015 年首次推出，面向高线程或高吞吐量应用程序。华为在 2018 年和 2019 年通过 TaiShan 服务器系列扩展了他们的服务器产品。2019年初，随着920系列的推出，华为将该系列更名为鲲鹏。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计算机的分类</a:t>
            </a:r>
            <a:endParaRPr 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990" y="1388110"/>
            <a:ext cx="5922010" cy="256476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612765" y="937260"/>
            <a:ext cx="1475105" cy="37973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鲲鹏处理器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4423410"/>
            <a:ext cx="7346950" cy="1485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185" y="3780790"/>
            <a:ext cx="3277870" cy="492125"/>
          </a:xfrm>
          <a:prstGeom prst="rect">
            <a:avLst/>
          </a:prstGeom>
        </p:spPr>
        <p:txBody>
          <a:bodyPr vert="horz" wrap="square" lIns="91440" tIns="45720" rIns="91440" bIns="45720" rtlCol="0" anchor="t"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基于鲲鹏920的华为TaiShan 200服务器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计算机应用的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11560" y="1252224"/>
            <a:ext cx="763284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服务器（</a:t>
            </a:r>
            <a:r>
              <a:rPr lang="en-US" altLang="zh-CN" sz="3200" dirty="0" smtClean="0">
                <a:solidFill>
                  <a:srgbClr val="C00000"/>
                </a:solidFill>
              </a:rPr>
              <a:t>Server Computer</a:t>
            </a:r>
            <a:r>
              <a:rPr lang="zh-CN" altLang="en-US" sz="3200" dirty="0" smtClean="0">
                <a:solidFill>
                  <a:srgbClr val="0000FF"/>
                </a:solidFill>
              </a:rPr>
              <a:t>）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6" y="2141637"/>
            <a:ext cx="1905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1"/>
          <p:cNvGrpSpPr/>
          <p:nvPr/>
        </p:nvGrpSpPr>
        <p:grpSpPr bwMode="auto">
          <a:xfrm>
            <a:off x="126777" y="4650978"/>
            <a:ext cx="2212975" cy="1006475"/>
            <a:chOff x="3788" y="2565"/>
            <a:chExt cx="1394" cy="63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416" y="2565"/>
              <a:ext cx="432" cy="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37931725" indent="-37474525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4512" y="2654"/>
              <a:ext cx="144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788" y="2983"/>
              <a:ext cx="1394" cy="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37931725" indent="-37474525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b="1"/>
                <a:t>One Rack-Mount PC Unit</a:t>
              </a:r>
              <a:endParaRPr lang="en-US" altLang="zh-CN" sz="1400" b="1"/>
            </a:p>
          </p:txBody>
        </p:sp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484549" y="2141637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大规模应用服务</a:t>
            </a:r>
            <a:endParaRPr lang="zh-CN" altLang="en-US" sz="3200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574422" y="2797126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文件存储、</a:t>
            </a:r>
            <a:r>
              <a:rPr lang="zh-CN" altLang="en-US" sz="2400" dirty="0"/>
              <a:t>计算</a:t>
            </a:r>
            <a:r>
              <a:rPr lang="zh-CN" altLang="en-US" sz="2400" dirty="0" smtClean="0"/>
              <a:t>、业务处理等</a:t>
            </a:r>
            <a:endParaRPr lang="en-US" altLang="zh-CN" sz="2400" dirty="0" smtClean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320272" y="3551337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主要指标</a:t>
            </a:r>
            <a:endParaRPr lang="zh-CN" altLang="en-US" sz="3200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3907280" y="4128066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性能</a:t>
            </a:r>
            <a:endParaRPr lang="en-US" altLang="zh-CN" sz="2400" dirty="0" smtClean="0"/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907280" y="4597456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可靠性、有效性</a:t>
            </a:r>
            <a:endParaRPr lang="en-US" altLang="zh-CN" sz="2400" dirty="0" smtClean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3907280" y="5074234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能耗、价格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计算机应用的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111442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1560" y="1252224"/>
            <a:ext cx="763284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嵌入式计算机（</a:t>
            </a:r>
            <a:r>
              <a:rPr lang="en-US" altLang="zh-CN" sz="3200" dirty="0">
                <a:solidFill>
                  <a:srgbClr val="C00000"/>
                </a:solidFill>
              </a:rPr>
              <a:t>Embedded</a:t>
            </a:r>
            <a:r>
              <a:rPr lang="en-US" altLang="zh-CN" sz="3200" dirty="0" smtClean="0">
                <a:solidFill>
                  <a:srgbClr val="C00000"/>
                </a:solidFill>
              </a:rPr>
              <a:t> Computer</a:t>
            </a:r>
            <a:r>
              <a:rPr lang="zh-CN" altLang="en-US" sz="3200" dirty="0" smtClean="0">
                <a:solidFill>
                  <a:srgbClr val="0000FF"/>
                </a:solidFill>
              </a:rPr>
              <a:t>）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43808" y="2230739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作为一个大系统的一部分</a:t>
            </a:r>
            <a:endParaRPr lang="zh-CN" altLang="en-US" sz="32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871819" y="2958837"/>
            <a:ext cx="5168978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主要指标</a:t>
            </a:r>
            <a:endParaRPr lang="zh-CN" altLang="en-US" sz="3200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458827" y="3535566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性能（实时性）</a:t>
            </a:r>
            <a:endParaRPr lang="en-US" altLang="zh-CN" sz="2400" dirty="0" smtClean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495429" y="4020932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功耗</a:t>
            </a:r>
            <a:endParaRPr lang="en-US" altLang="zh-CN" sz="2400" dirty="0" smtClean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458827" y="4490322"/>
            <a:ext cx="5168978" cy="4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0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/>
              <a:t>价格</a:t>
            </a: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55627"/>
            <a:ext cx="2717478" cy="165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donthatethegeek.com/wp-content/uploads/2011/09/Samsung-Exyno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71" y="4546252"/>
            <a:ext cx="1738107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计算机应用的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377756" y="692696"/>
          <a:ext cx="5735104" cy="407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7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963030"/>
            <a:ext cx="1296144" cy="125127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sp>
        <p:nvSpPr>
          <p:cNvPr id="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0711" y="2204165"/>
            <a:ext cx="1650240" cy="390281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81631" tIns="60015" rIns="81631" bIns="40816"/>
          <a:lstStyle/>
          <a:p>
            <a:pPr algn="ctr">
              <a:tabLst>
                <a:tab pos="655955" algn="l"/>
                <a:tab pos="1312545" algn="l"/>
              </a:tabLst>
            </a:pPr>
            <a:r>
              <a:rPr lang="en-US" dirty="0">
                <a:latin typeface="Calibri" panose="020F0502020204030204" pitchFamily="34" charset="0"/>
              </a:rPr>
              <a:t>Xilinx FPGA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21" y="2594446"/>
            <a:ext cx="2541019" cy="1470547"/>
          </a:xfrm>
          <a:prstGeom prst="rect">
            <a:avLst/>
          </a:prstGeom>
        </p:spPr>
      </p:pic>
      <p:sp>
        <p:nvSpPr>
          <p:cNvPr id="13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8011" y="4064993"/>
            <a:ext cx="2438469" cy="390281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81631" tIns="60015" rIns="81631" bIns="40816"/>
          <a:lstStyle/>
          <a:p>
            <a:pPr algn="ctr">
              <a:tabLst>
                <a:tab pos="655955" algn="l"/>
                <a:tab pos="1312545" algn="l"/>
              </a:tabLst>
            </a:pPr>
            <a:r>
              <a:rPr lang="en-US" sz="2200" dirty="0" smtClean="0">
                <a:latin typeface="Calibri" panose="020F0502020204030204" pitchFamily="34" charset="0"/>
              </a:rPr>
              <a:t>Cloud  </a:t>
            </a:r>
            <a:r>
              <a:rPr lang="en-US" dirty="0" smtClean="0">
                <a:latin typeface="Calibri" panose="020F0502020204030204" pitchFamily="34" charset="0"/>
              </a:rPr>
              <a:t>Computing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989" y="4546251"/>
            <a:ext cx="2002512" cy="1281255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sp>
        <p:nvSpPr>
          <p:cNvPr id="15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4285" y="5868253"/>
            <a:ext cx="1645920" cy="390281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81631" tIns="60015" rIns="81631" bIns="40816"/>
          <a:lstStyle/>
          <a:p>
            <a:pPr algn="ctr">
              <a:tabLst>
                <a:tab pos="655955" algn="l"/>
                <a:tab pos="1312545" algn="l"/>
              </a:tabLst>
            </a:pPr>
            <a:r>
              <a:rPr lang="en-US" dirty="0" err="1">
                <a:latin typeface="Calibri" panose="020F0502020204030204" pitchFamily="34" charset="0"/>
              </a:rPr>
              <a:t>NVidia</a:t>
            </a:r>
            <a:r>
              <a:rPr lang="en-US" dirty="0">
                <a:latin typeface="Calibri" panose="020F0502020204030204" pitchFamily="34" charset="0"/>
              </a:rPr>
              <a:t> GPU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88514" y="5827538"/>
            <a:ext cx="1645920" cy="390281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81631" tIns="60015" rIns="81631" bIns="40816"/>
          <a:lstStyle/>
          <a:p>
            <a:pPr algn="ctr">
              <a:tabLst>
                <a:tab pos="655955" algn="l"/>
                <a:tab pos="1312545" algn="l"/>
              </a:tabLst>
            </a:pPr>
            <a:r>
              <a:rPr lang="en-US" dirty="0" smtClean="0">
                <a:latin typeface="Calibri" panose="020F0502020204030204" pitchFamily="34" charset="0"/>
              </a:rPr>
              <a:t>Cell Phone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40400" y="5796495"/>
            <a:ext cx="1645920" cy="390281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81631" tIns="60015" rIns="81631" bIns="40816"/>
          <a:lstStyle/>
          <a:p>
            <a:pPr>
              <a:tabLst>
                <a:tab pos="655955" algn="l"/>
                <a:tab pos="1312545" algn="l"/>
              </a:tabLst>
            </a:pPr>
            <a:r>
              <a:rPr lang="en-US" dirty="0" smtClean="0">
                <a:latin typeface="Calibri" panose="020F0502020204030204" pitchFamily="34" charset="0"/>
              </a:rPr>
              <a:t>Cars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1880" y="4661535"/>
            <a:ext cx="2726690" cy="110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7" grpId="0" bldLvl="0" animBg="1"/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10287000" y="280828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600200" y="990600"/>
            <a:ext cx="711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灯片编号占位符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A82F11-CFD0-4D4C-8D79-AE9EE71A8662}" type="slidenum">
              <a:rPr lang="en-US" altLang="zh-CN" sz="1400"/>
            </a:fld>
            <a:endParaRPr lang="en-US" altLang="zh-CN" sz="1400"/>
          </a:p>
        </p:txBody>
      </p:sp>
      <p:sp>
        <p:nvSpPr>
          <p:cNvPr id="17414" name="内容占位符 2"/>
          <p:cNvSpPr>
            <a:spLocks noGrp="1"/>
          </p:cNvSpPr>
          <p:nvPr>
            <p:ph idx="1"/>
          </p:nvPr>
        </p:nvSpPr>
        <p:spPr>
          <a:xfrm>
            <a:off x="304800" y="1143000"/>
            <a:ext cx="4555232" cy="1741488"/>
          </a:xfrm>
        </p:spPr>
        <p:txBody>
          <a:bodyPr/>
          <a:lstStyle/>
          <a:p>
            <a:pPr marL="0" indent="0" algn="just">
              <a:lnSpc>
                <a:spcPct val="120000"/>
              </a:lnSpc>
              <a:buFontTx/>
              <a:buNone/>
              <a:defRPr/>
            </a:pP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1、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移动互联网的繁荣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just">
              <a:lnSpc>
                <a:spcPct val="120000"/>
              </a:lnSpc>
              <a:buFontTx/>
              <a:buNone/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智能手机、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4G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WIFI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全覆盖</a:t>
            </a:r>
            <a:endParaRPr lang="en-US" altLang="zh-CN" sz="2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标题 1"/>
          <p:cNvSpPr txBox="1"/>
          <p:nvPr/>
        </p:nvSpPr>
        <p:spPr bwMode="auto">
          <a:xfrm>
            <a:off x="4357251" y="3285346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800" kern="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2020</a:t>
            </a:r>
            <a:r>
              <a:rPr lang="zh-CN" altLang="en-US" sz="1800" kern="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1800" kern="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Q1</a:t>
            </a:r>
            <a:r>
              <a:rPr lang="zh-CN" altLang="en-US" sz="1800" kern="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中国智能手机出货量</a:t>
            </a:r>
            <a:endParaRPr lang="zh-CN" altLang="en-US" sz="1800" kern="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417" name="Picture 3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96" y="3727967"/>
            <a:ext cx="3185616" cy="27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内容占位符 2"/>
          <p:cNvSpPr txBox="1"/>
          <p:nvPr/>
        </p:nvSpPr>
        <p:spPr bwMode="auto">
          <a:xfrm>
            <a:off x="251773" y="3212336"/>
            <a:ext cx="3962400" cy="685800"/>
          </a:xfrm>
          <a:prstGeom prst="rect">
            <a:avLst/>
          </a:prstGeom>
          <a:noFill/>
          <a:ln>
            <a:noFill/>
            <a:miter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20000"/>
              </a:lnSpc>
              <a:buFontTx/>
              <a:buNone/>
              <a:defRPr/>
            </a:pPr>
            <a:r>
              <a:rPr lang="en-US" altLang="zh-CN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各</a:t>
            </a:r>
            <a:r>
              <a:rPr lang="zh-CN" altLang="en-US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类应用</a:t>
            </a:r>
            <a:r>
              <a:rPr lang="en-US" altLang="zh-CN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APP</a:t>
            </a:r>
            <a:r>
              <a:rPr lang="zh-CN" altLang="en-US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涌</a:t>
            </a:r>
            <a:r>
              <a:rPr lang="zh-CN" altLang="en-US" sz="2400" kern="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现</a:t>
            </a:r>
            <a:endParaRPr lang="zh-CN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计算机应用的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1196975"/>
            <a:ext cx="5286375" cy="203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build="p"/>
      <p:bldP spid="30" grpId="0" bldLvl="0" animBg="1"/>
      <p:bldP spid="34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10287000" y="280828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灯片编号占位符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A82F11-CFD0-4D4C-8D79-AE9EE71A8662}" type="slidenum">
              <a:rPr lang="en-US" altLang="zh-CN" sz="1400"/>
            </a:fld>
            <a:endParaRPr lang="en-US" altLang="zh-CN" sz="1400"/>
          </a:p>
        </p:txBody>
      </p:sp>
      <p:sp>
        <p:nvSpPr>
          <p:cNvPr id="16" name="Title 8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计算机应用的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</a:t>
            </a:r>
            <a:endParaRPr lang="zh-CN" sz="2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66750" y="1084580"/>
            <a:ext cx="3145790" cy="497840"/>
          </a:xfrm>
        </p:spPr>
        <p:txBody>
          <a:bodyPr>
            <a:normAutofit fontScale="80000"/>
          </a:bodyPr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华为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麒麟系列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处理器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785" y="2517140"/>
            <a:ext cx="977900" cy="2052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70" y="2517775"/>
            <a:ext cx="947420" cy="201422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605" y="1628140"/>
            <a:ext cx="6356350" cy="2721610"/>
          </a:xfrm>
          <a:prstGeom prst="rect">
            <a:avLst/>
          </a:prstGeom>
        </p:spPr>
        <p:txBody>
          <a:bodyPr vert="horz" wrap="square" lIns="91440" tIns="45720" rIns="91440" bIns="45720" rtlCol="0" anchor="t"/>
          <a:p>
            <a:pPr lvl="0" indent="0" algn="l" fontAlgn="auto">
              <a:lnSpc>
                <a:spcPct val="11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麒麟 9000 是海思首款基于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5 nm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+ FinFET (EUV) 技术的 SoC，集成了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八个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CPU 内核：单个高性能 ARM Cortex-A77 内核，频率高达 3.13 GHz，可实现快速的单核性能；另外三个性能内核（相同的 Cortex-A77 架构）最高可达 2.54 GHz；四个基于 ARM Cortex-A55 架构的效率内核最高可达 2.05 GHz。对于AI加速（NPU），麒麟9000集成了达芬奇架构2.0（2*Ascend Lite和1*Ascend Tiny），还集成了 5G 调制解调器、蓝牙、WiFi 6模块。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lvl="0" indent="0" algn="l" fontAlgn="auto">
              <a:lnSpc>
                <a:spcPct val="11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CPU 性能处于 2020 年移动 SoC 的顶级水平，略高于Snapdragon 865+。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4766945"/>
            <a:ext cx="8465820" cy="1285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215" y="1066800"/>
            <a:ext cx="1135380" cy="114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27584" y="476672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量化设计与分析基础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755576" y="548680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spcBef>
                <a:spcPts val="0"/>
              </a:spcBef>
              <a:buNone/>
              <a:defRPr kumimoji="0" sz="28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ffectLst/>
              </a:rPr>
              <a:t>1.3</a:t>
            </a:r>
            <a:r>
              <a:rPr lang="zh-CN" altLang="en-US" dirty="0">
                <a:effectLst/>
              </a:rPr>
              <a:t>计算机系统结构定义与计算机的设计任务</a:t>
            </a:r>
            <a:endParaRPr lang="en-US" altLang="zh-CN" dirty="0">
              <a:effectLst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67544" y="2132856"/>
            <a:ext cx="8281044" cy="217576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0" sz="28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0"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0"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0"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0"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0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0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0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0" sz="2000"/>
            </a:lvl9pPr>
          </a:lstStyle>
          <a:p>
            <a:pPr marL="0" indent="0" algn="just">
              <a:buNone/>
            </a:pPr>
            <a:r>
              <a:rPr lang="zh-CN" altLang="en-US" sz="2400" dirty="0"/>
              <a:t>由程序员（机器语言）看见的（计算）系统属性，即慨念性结构和功能行为，以区分数据流动和控制逻辑设计的组成及物理实现。</a:t>
            </a:r>
            <a:endParaRPr lang="zh-CN" altLang="en-US" sz="24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719013" y="1268760"/>
            <a:ext cx="8029575" cy="6937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计算机系统结构的原始慨念</a:t>
            </a:r>
            <a:endParaRPr lang="zh-CN" altLang="en-US" sz="32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50165" y="927405"/>
            <a:ext cx="840302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ISA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在计算机系统层次中的位置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528" y="1844824"/>
            <a:ext cx="8511117" cy="4000847"/>
            <a:chOff x="809192" y="1892300"/>
            <a:chExt cx="7886700" cy="3359150"/>
          </a:xfrm>
        </p:grpSpPr>
        <p:grpSp>
          <p:nvGrpSpPr>
            <p:cNvPr id="6" name="Group 42"/>
            <p:cNvGrpSpPr/>
            <p:nvPr/>
          </p:nvGrpSpPr>
          <p:grpSpPr bwMode="auto">
            <a:xfrm>
              <a:off x="1113992" y="3416300"/>
              <a:ext cx="5721350" cy="1835150"/>
              <a:chOff x="624" y="2352"/>
              <a:chExt cx="3604" cy="1156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624" y="2640"/>
                <a:ext cx="2452" cy="292"/>
              </a:xfrm>
              <a:prstGeom prst="rect">
                <a:avLst/>
              </a:prstGeom>
              <a:solidFill>
                <a:srgbClr val="99CCFF"/>
              </a:solidFill>
              <a:ln w="50800">
                <a:solidFill>
                  <a:schemeClr val="tx1"/>
                </a:solidFill>
                <a:miter lim="800000"/>
              </a:ln>
            </p:spPr>
            <p:txBody>
              <a:bodyPr wrap="none" lIns="90487" tIns="44450" rIns="90487" bIns="44450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37931725" indent="-37474525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 b="1">
                    <a:latin typeface="Helvetica" charset="0"/>
                  </a:rPr>
                  <a:t>Logic - gates, state machines, etc.</a:t>
                </a:r>
                <a:endParaRPr lang="en-US" altLang="zh-CN" sz="1600" b="1">
                  <a:latin typeface="Helvetica" charset="0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624" y="2928"/>
                <a:ext cx="2452" cy="292"/>
              </a:xfrm>
              <a:prstGeom prst="rect">
                <a:avLst/>
              </a:prstGeom>
              <a:solidFill>
                <a:srgbClr val="99CCFF"/>
              </a:solidFill>
              <a:ln w="50800">
                <a:solidFill>
                  <a:schemeClr val="tx1"/>
                </a:solidFill>
                <a:miter lim="800000"/>
              </a:ln>
            </p:spPr>
            <p:txBody>
              <a:bodyPr wrap="none" lIns="90487" tIns="44450" rIns="90487" bIns="44450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37931725" indent="-37474525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 b="1">
                    <a:latin typeface="Helvetica" charset="0"/>
                  </a:rPr>
                  <a:t>Circuit - transistors, etc.</a:t>
                </a:r>
                <a:endParaRPr lang="en-US" altLang="zh-CN" sz="1600" b="1">
                  <a:latin typeface="Helvetica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624" y="3216"/>
                <a:ext cx="2452" cy="292"/>
              </a:xfrm>
              <a:prstGeom prst="rect">
                <a:avLst/>
              </a:prstGeom>
              <a:solidFill>
                <a:srgbClr val="99CCFF"/>
              </a:solidFill>
              <a:ln w="57150">
                <a:solidFill>
                  <a:schemeClr val="tx1"/>
                </a:solidFill>
                <a:miter lim="800000"/>
              </a:ln>
            </p:spPr>
            <p:txBody>
              <a:bodyPr wrap="none" lIns="90487" tIns="44450" rIns="90487" bIns="44450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37931725" indent="-37474525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 b="1">
                    <a:latin typeface="Helvetica" charset="0"/>
                  </a:rPr>
                  <a:t>Layout - mask patterns, etc.</a:t>
                </a:r>
                <a:endParaRPr lang="en-US" altLang="zh-CN" sz="1600" b="1">
                  <a:latin typeface="Helvetica" charset="0"/>
                </a:endParaRPr>
              </a:p>
            </p:txBody>
          </p:sp>
          <p:grpSp>
            <p:nvGrpSpPr>
              <p:cNvPr id="13" name="Group 24"/>
              <p:cNvGrpSpPr/>
              <p:nvPr/>
            </p:nvGrpSpPr>
            <p:grpSpPr bwMode="auto">
              <a:xfrm>
                <a:off x="3264" y="2448"/>
                <a:ext cx="964" cy="1008"/>
                <a:chOff x="4272" y="2256"/>
                <a:chExt cx="964" cy="1008"/>
              </a:xfrm>
            </p:grpSpPr>
            <p:sp>
              <p:nvSpPr>
                <p:cNvPr id="17" name="AutoShape 20"/>
                <p:cNvSpPr/>
                <p:nvPr/>
              </p:nvSpPr>
              <p:spPr bwMode="auto">
                <a:xfrm>
                  <a:off x="4272" y="2256"/>
                  <a:ext cx="144" cy="1008"/>
                </a:xfrm>
                <a:prstGeom prst="rightBrace">
                  <a:avLst>
                    <a:gd name="adj1" fmla="val 58333"/>
                    <a:gd name="adj2" fmla="val 50000"/>
                  </a:avLst>
                </a:prstGeom>
                <a:noFill/>
                <a:ln w="57150">
                  <a:solidFill>
                    <a:srgbClr val="000066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1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464" y="2649"/>
                  <a:ext cx="772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800" b="1">
                      <a:solidFill>
                        <a:srgbClr val="000066"/>
                      </a:solidFill>
                      <a:latin typeface="Helvetica" charset="0"/>
                    </a:rPr>
                    <a:t>Hardware</a:t>
                  </a:r>
                  <a:endParaRPr lang="en-US" altLang="zh-CN" sz="1800" b="1">
                    <a:solidFill>
                      <a:srgbClr val="000066"/>
                    </a:solidFill>
                    <a:latin typeface="Helvetica" charset="0"/>
                  </a:endParaRPr>
                </a:p>
              </p:txBody>
            </p:sp>
          </p:grpSp>
          <p:grpSp>
            <p:nvGrpSpPr>
              <p:cNvPr id="14" name="Group 39"/>
              <p:cNvGrpSpPr/>
              <p:nvPr/>
            </p:nvGrpSpPr>
            <p:grpSpPr bwMode="auto">
              <a:xfrm>
                <a:off x="624" y="2352"/>
                <a:ext cx="2448" cy="292"/>
                <a:chOff x="1632" y="2352"/>
                <a:chExt cx="2448" cy="292"/>
              </a:xfrm>
            </p:grpSpPr>
            <p:sp>
              <p:nvSpPr>
                <p:cNvPr id="15" name="Rectangle 7"/>
                <p:cNvSpPr>
                  <a:spLocks noChangeArrowheads="1"/>
                </p:cNvSpPr>
                <p:nvPr/>
              </p:nvSpPr>
              <p:spPr bwMode="auto">
                <a:xfrm>
                  <a:off x="1632" y="2352"/>
                  <a:ext cx="1344" cy="292"/>
                </a:xfrm>
                <a:prstGeom prst="rect">
                  <a:avLst/>
                </a:prstGeom>
                <a:solidFill>
                  <a:srgbClr val="99CCFF"/>
                </a:solidFill>
                <a:ln w="57150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600" b="1">
                      <a:latin typeface="Helvetica" charset="0"/>
                    </a:rPr>
                    <a:t>Processor</a:t>
                  </a:r>
                  <a:endParaRPr lang="en-US" altLang="zh-CN" sz="1600" b="1">
                    <a:latin typeface="Helvetica" charset="0"/>
                  </a:endParaRPr>
                </a:p>
              </p:txBody>
            </p:sp>
            <p:sp>
              <p:nvSpPr>
                <p:cNvPr id="16" name="Rectangle 27"/>
                <p:cNvSpPr>
                  <a:spLocks noChangeArrowheads="1"/>
                </p:cNvSpPr>
                <p:nvPr/>
              </p:nvSpPr>
              <p:spPr bwMode="auto">
                <a:xfrm>
                  <a:off x="2928" y="2352"/>
                  <a:ext cx="1152" cy="292"/>
                </a:xfrm>
                <a:prstGeom prst="rect">
                  <a:avLst/>
                </a:prstGeom>
                <a:solidFill>
                  <a:srgbClr val="99CCFF"/>
                </a:solidFill>
                <a:ln w="57150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600" b="1">
                      <a:latin typeface="Helvetica" charset="0"/>
                    </a:rPr>
                    <a:t>I/O System</a:t>
                  </a:r>
                  <a:endParaRPr lang="en-US" altLang="zh-CN" sz="1600" b="1">
                    <a:latin typeface="Helvetica" charset="0"/>
                  </a:endParaRPr>
                </a:p>
              </p:txBody>
            </p:sp>
          </p:grpSp>
        </p:grpSp>
        <p:grpSp>
          <p:nvGrpSpPr>
            <p:cNvPr id="19" name="Group 41"/>
            <p:cNvGrpSpPr/>
            <p:nvPr/>
          </p:nvGrpSpPr>
          <p:grpSpPr bwMode="auto">
            <a:xfrm>
              <a:off x="1113992" y="1892300"/>
              <a:ext cx="5683250" cy="1530350"/>
              <a:chOff x="624" y="1392"/>
              <a:chExt cx="3580" cy="964"/>
            </a:xfrm>
          </p:grpSpPr>
          <p:grpSp>
            <p:nvGrpSpPr>
              <p:cNvPr id="20" name="Group 23"/>
              <p:cNvGrpSpPr/>
              <p:nvPr/>
            </p:nvGrpSpPr>
            <p:grpSpPr bwMode="auto">
              <a:xfrm>
                <a:off x="3264" y="1392"/>
                <a:ext cx="940" cy="885"/>
                <a:chOff x="4272" y="1605"/>
                <a:chExt cx="940" cy="480"/>
              </a:xfrm>
            </p:grpSpPr>
            <p:sp>
              <p:nvSpPr>
                <p:cNvPr id="31" name="AutoShape 19"/>
                <p:cNvSpPr/>
                <p:nvPr/>
              </p:nvSpPr>
              <p:spPr bwMode="auto">
                <a:xfrm>
                  <a:off x="4272" y="1605"/>
                  <a:ext cx="144" cy="480"/>
                </a:xfrm>
                <a:prstGeom prst="rightBrace">
                  <a:avLst>
                    <a:gd name="adj1" fmla="val 27778"/>
                    <a:gd name="adj2" fmla="val 50000"/>
                  </a:avLst>
                </a:prstGeom>
                <a:noFill/>
                <a:ln w="57150">
                  <a:solidFill>
                    <a:srgbClr val="000066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488" y="1781"/>
                  <a:ext cx="724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800" b="1">
                      <a:solidFill>
                        <a:srgbClr val="000066"/>
                      </a:solidFill>
                      <a:latin typeface="Helvetica" charset="0"/>
                    </a:rPr>
                    <a:t>Software</a:t>
                  </a:r>
                  <a:endParaRPr lang="en-US" altLang="zh-CN" sz="1800" b="1">
                    <a:solidFill>
                      <a:srgbClr val="000066"/>
                    </a:solidFill>
                    <a:latin typeface="Helvetica" charset="0"/>
                  </a:endParaRPr>
                </a:p>
              </p:txBody>
            </p:sp>
          </p:grpSp>
          <p:grpSp>
            <p:nvGrpSpPr>
              <p:cNvPr id="21" name="Group 38"/>
              <p:cNvGrpSpPr/>
              <p:nvPr/>
            </p:nvGrpSpPr>
            <p:grpSpPr bwMode="auto">
              <a:xfrm>
                <a:off x="624" y="1392"/>
                <a:ext cx="2452" cy="964"/>
                <a:chOff x="1632" y="1392"/>
                <a:chExt cx="2452" cy="964"/>
              </a:xfrm>
            </p:grpSpPr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2160" y="2064"/>
                  <a:ext cx="768" cy="292"/>
                </a:xfrm>
                <a:prstGeom prst="rect">
                  <a:avLst/>
                </a:prstGeom>
                <a:solidFill>
                  <a:srgbClr val="FFFF99"/>
                </a:solidFill>
                <a:ln w="57150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600" b="1">
                      <a:latin typeface="Helvetica" charset="0"/>
                    </a:rPr>
                    <a:t>Compiler</a:t>
                  </a:r>
                  <a:endParaRPr lang="en-US" altLang="zh-CN" sz="1600" b="1">
                    <a:latin typeface="Helvetica" charset="0"/>
                  </a:endParaRPr>
                </a:p>
              </p:txBody>
            </p:sp>
            <p:sp>
              <p:nvSpPr>
                <p:cNvPr id="23" name="Rectangle 11"/>
                <p:cNvSpPr>
                  <a:spLocks noChangeArrowheads="1"/>
                </p:cNvSpPr>
                <p:nvPr/>
              </p:nvSpPr>
              <p:spPr bwMode="auto">
                <a:xfrm>
                  <a:off x="1632" y="1440"/>
                  <a:ext cx="2452" cy="292"/>
                </a:xfrm>
                <a:prstGeom prst="rect">
                  <a:avLst/>
                </a:prstGeom>
                <a:solidFill>
                  <a:srgbClr val="FFFF99"/>
                </a:solidFill>
                <a:ln w="50800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1600" b="1">
                      <a:latin typeface="Helvetica" charset="0"/>
                    </a:rPr>
                    <a:t>Application Programs</a:t>
                  </a:r>
                  <a:endParaRPr lang="en-US" altLang="zh-CN" sz="1600" b="1">
                    <a:latin typeface="Helvetica" charset="0"/>
                  </a:endParaRPr>
                </a:p>
              </p:txBody>
            </p:sp>
            <p:grpSp>
              <p:nvGrpSpPr>
                <p:cNvPr id="24" name="Group 36"/>
                <p:cNvGrpSpPr/>
                <p:nvPr/>
              </p:nvGrpSpPr>
              <p:grpSpPr bwMode="auto">
                <a:xfrm>
                  <a:off x="2544" y="1728"/>
                  <a:ext cx="1536" cy="624"/>
                  <a:chOff x="2544" y="1536"/>
                  <a:chExt cx="1536" cy="624"/>
                </a:xfrm>
              </p:grpSpPr>
              <p:sp>
                <p:nvSpPr>
                  <p:cNvPr id="29" name="Freeform 29"/>
                  <p:cNvSpPr/>
                  <p:nvPr/>
                </p:nvSpPr>
                <p:spPr bwMode="auto">
                  <a:xfrm>
                    <a:off x="2544" y="1536"/>
                    <a:ext cx="1536" cy="624"/>
                  </a:xfrm>
                  <a:custGeom>
                    <a:avLst/>
                    <a:gdLst>
                      <a:gd name="T0" fmla="*/ 0 w 1536"/>
                      <a:gd name="T1" fmla="*/ 336 h 624"/>
                      <a:gd name="T2" fmla="*/ 0 w 1536"/>
                      <a:gd name="T3" fmla="*/ 0 h 624"/>
                      <a:gd name="T4" fmla="*/ 1536 w 1536"/>
                      <a:gd name="T5" fmla="*/ 0 h 624"/>
                      <a:gd name="T6" fmla="*/ 1536 w 1536"/>
                      <a:gd name="T7" fmla="*/ 624 h 624"/>
                      <a:gd name="T8" fmla="*/ 384 w 1536"/>
                      <a:gd name="T9" fmla="*/ 624 h 624"/>
                      <a:gd name="T10" fmla="*/ 384 w 1536"/>
                      <a:gd name="T11" fmla="*/ 336 h 624"/>
                      <a:gd name="T12" fmla="*/ 0 w 1536"/>
                      <a:gd name="T13" fmla="*/ 336 h 62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536"/>
                      <a:gd name="T22" fmla="*/ 0 h 624"/>
                      <a:gd name="T23" fmla="*/ 1536 w 1536"/>
                      <a:gd name="T24" fmla="*/ 624 h 62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536" h="624">
                        <a:moveTo>
                          <a:pt x="0" y="336"/>
                        </a:moveTo>
                        <a:lnTo>
                          <a:pt x="0" y="0"/>
                        </a:lnTo>
                        <a:lnTo>
                          <a:pt x="1536" y="0"/>
                        </a:lnTo>
                        <a:lnTo>
                          <a:pt x="1536" y="624"/>
                        </a:lnTo>
                        <a:lnTo>
                          <a:pt x="384" y="624"/>
                        </a:lnTo>
                        <a:lnTo>
                          <a:pt x="384" y="336"/>
                        </a:lnTo>
                        <a:lnTo>
                          <a:pt x="0" y="336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5715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>
                    <a:lvl1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/>
                  </a:p>
                </p:txBody>
              </p:sp>
              <p:sp>
                <p:nvSpPr>
                  <p:cNvPr id="30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97" y="1593"/>
                    <a:ext cx="1211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/>
                    <a:r>
                      <a:rPr lang="en-US" altLang="zh-CN" sz="1600" b="1">
                        <a:latin typeface="Helvetica" charset="0"/>
                      </a:rPr>
                      <a:t>Operating System</a:t>
                    </a:r>
                    <a:endParaRPr lang="en-US" altLang="zh-CN" sz="1800">
                      <a:latin typeface="Helvetica" charset="0"/>
                    </a:endParaRPr>
                  </a:p>
                </p:txBody>
              </p:sp>
            </p:grpSp>
            <p:sp>
              <p:nvSpPr>
                <p:cNvPr id="25" name="Freeform 33"/>
                <p:cNvSpPr/>
                <p:nvPr/>
              </p:nvSpPr>
              <p:spPr bwMode="auto">
                <a:xfrm>
                  <a:off x="1632" y="1440"/>
                  <a:ext cx="2448" cy="912"/>
                </a:xfrm>
                <a:custGeom>
                  <a:avLst/>
                  <a:gdLst>
                    <a:gd name="T0" fmla="*/ 0 w 2448"/>
                    <a:gd name="T1" fmla="*/ 912 h 912"/>
                    <a:gd name="T2" fmla="*/ 0 w 2448"/>
                    <a:gd name="T3" fmla="*/ 0 h 912"/>
                    <a:gd name="T4" fmla="*/ 2448 w 2448"/>
                    <a:gd name="T5" fmla="*/ 0 h 912"/>
                    <a:gd name="T6" fmla="*/ 2448 w 2448"/>
                    <a:gd name="T7" fmla="*/ 288 h 912"/>
                    <a:gd name="T8" fmla="*/ 912 w 2448"/>
                    <a:gd name="T9" fmla="*/ 288 h 912"/>
                    <a:gd name="T10" fmla="*/ 912 w 2448"/>
                    <a:gd name="T11" fmla="*/ 624 h 912"/>
                    <a:gd name="T12" fmla="*/ 480 w 2448"/>
                    <a:gd name="T13" fmla="*/ 624 h 9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8"/>
                    <a:gd name="T22" fmla="*/ 0 h 912"/>
                    <a:gd name="T23" fmla="*/ 2448 w 2448"/>
                    <a:gd name="T24" fmla="*/ 912 h 91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8" h="912">
                      <a:moveTo>
                        <a:pt x="0" y="912"/>
                      </a:moveTo>
                      <a:lnTo>
                        <a:pt x="0" y="0"/>
                      </a:lnTo>
                      <a:lnTo>
                        <a:pt x="2448" y="0"/>
                      </a:lnTo>
                      <a:lnTo>
                        <a:pt x="2448" y="288"/>
                      </a:lnTo>
                      <a:lnTo>
                        <a:pt x="912" y="288"/>
                      </a:lnTo>
                      <a:lnTo>
                        <a:pt x="912" y="624"/>
                      </a:lnTo>
                      <a:lnTo>
                        <a:pt x="480" y="62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grpSp>
              <p:nvGrpSpPr>
                <p:cNvPr id="26" name="Group 37"/>
                <p:cNvGrpSpPr/>
                <p:nvPr/>
              </p:nvGrpSpPr>
              <p:grpSpPr bwMode="auto">
                <a:xfrm>
                  <a:off x="1632" y="1392"/>
                  <a:ext cx="2448" cy="960"/>
                  <a:chOff x="1632" y="1200"/>
                  <a:chExt cx="2448" cy="960"/>
                </a:xfrm>
              </p:grpSpPr>
              <p:sp>
                <p:nvSpPr>
                  <p:cNvPr id="27" name="Freeform 34"/>
                  <p:cNvSpPr/>
                  <p:nvPr/>
                </p:nvSpPr>
                <p:spPr bwMode="auto">
                  <a:xfrm>
                    <a:off x="1632" y="1200"/>
                    <a:ext cx="2448" cy="960"/>
                  </a:xfrm>
                  <a:custGeom>
                    <a:avLst/>
                    <a:gdLst>
                      <a:gd name="T0" fmla="*/ 0 w 2448"/>
                      <a:gd name="T1" fmla="*/ 960 h 960"/>
                      <a:gd name="T2" fmla="*/ 528 w 2448"/>
                      <a:gd name="T3" fmla="*/ 960 h 960"/>
                      <a:gd name="T4" fmla="*/ 528 w 2448"/>
                      <a:gd name="T5" fmla="*/ 672 h 960"/>
                      <a:gd name="T6" fmla="*/ 912 w 2448"/>
                      <a:gd name="T7" fmla="*/ 672 h 960"/>
                      <a:gd name="T8" fmla="*/ 912 w 2448"/>
                      <a:gd name="T9" fmla="*/ 336 h 960"/>
                      <a:gd name="T10" fmla="*/ 2448 w 2448"/>
                      <a:gd name="T11" fmla="*/ 336 h 960"/>
                      <a:gd name="T12" fmla="*/ 2448 w 2448"/>
                      <a:gd name="T13" fmla="*/ 0 h 960"/>
                      <a:gd name="T14" fmla="*/ 0 w 2448"/>
                      <a:gd name="T15" fmla="*/ 0 h 960"/>
                      <a:gd name="T16" fmla="*/ 0 w 2448"/>
                      <a:gd name="T17" fmla="*/ 960 h 96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2448"/>
                      <a:gd name="T28" fmla="*/ 0 h 960"/>
                      <a:gd name="T29" fmla="*/ 2448 w 2448"/>
                      <a:gd name="T30" fmla="*/ 960 h 96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2448" h="960">
                        <a:moveTo>
                          <a:pt x="0" y="960"/>
                        </a:moveTo>
                        <a:lnTo>
                          <a:pt x="528" y="960"/>
                        </a:lnTo>
                        <a:lnTo>
                          <a:pt x="528" y="672"/>
                        </a:lnTo>
                        <a:lnTo>
                          <a:pt x="912" y="672"/>
                        </a:lnTo>
                        <a:lnTo>
                          <a:pt x="912" y="336"/>
                        </a:lnTo>
                        <a:lnTo>
                          <a:pt x="2448" y="336"/>
                        </a:lnTo>
                        <a:lnTo>
                          <a:pt x="2448" y="0"/>
                        </a:lnTo>
                        <a:lnTo>
                          <a:pt x="0" y="0"/>
                        </a:lnTo>
                        <a:lnTo>
                          <a:pt x="0" y="960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5715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>
                    <a:lvl1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/>
                  </a:p>
                </p:txBody>
              </p:sp>
              <p:sp>
                <p:nvSpPr>
                  <p:cNvPr id="28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7" y="1257"/>
                    <a:ext cx="813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/>
                    <a:r>
                      <a:rPr lang="en-US" altLang="zh-CN" sz="1600" b="1">
                        <a:latin typeface="Helvetica" charset="0"/>
                      </a:rPr>
                      <a:t>Application</a:t>
                    </a:r>
                    <a:endParaRPr lang="en-US" altLang="zh-CN" sz="1800">
                      <a:latin typeface="Helvetica" charset="0"/>
                    </a:endParaRPr>
                  </a:p>
                </p:txBody>
              </p:sp>
            </p:grpSp>
          </p:grpSp>
        </p:grpSp>
        <p:grpSp>
          <p:nvGrpSpPr>
            <p:cNvPr id="33" name="Group 40"/>
            <p:cNvGrpSpPr/>
            <p:nvPr/>
          </p:nvGrpSpPr>
          <p:grpSpPr bwMode="auto">
            <a:xfrm>
              <a:off x="809192" y="3111500"/>
              <a:ext cx="7886700" cy="539750"/>
              <a:chOff x="432" y="2160"/>
              <a:chExt cx="4968" cy="340"/>
            </a:xfrm>
          </p:grpSpPr>
          <p:sp>
            <p:nvSpPr>
              <p:cNvPr id="34" name="Rectangle 12"/>
              <p:cNvSpPr>
                <a:spLocks noChangeArrowheads="1"/>
              </p:cNvSpPr>
              <p:nvPr/>
            </p:nvSpPr>
            <p:spPr bwMode="auto">
              <a:xfrm>
                <a:off x="432" y="2304"/>
                <a:ext cx="2976" cy="96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37931725" indent="-37474525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3504" y="2160"/>
                <a:ext cx="189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37931725" indent="-37474525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 b="1" dirty="0">
                    <a:solidFill>
                      <a:srgbClr val="990000"/>
                    </a:solidFill>
                    <a:latin typeface="Helvetica" charset="0"/>
                  </a:rPr>
                  <a:t>Instruction Set Architecture</a:t>
                </a:r>
                <a:endParaRPr lang="en-US" altLang="zh-CN" sz="1800" b="1" dirty="0">
                  <a:solidFill>
                    <a:srgbClr val="990000"/>
                  </a:solidFill>
                  <a:latin typeface="Helvetica" charset="0"/>
                </a:endParaRPr>
              </a:p>
              <a:p>
                <a:r>
                  <a:rPr lang="en-US" altLang="zh-CN" sz="1800" b="1" u="sng" dirty="0">
                    <a:solidFill>
                      <a:srgbClr val="0000FF"/>
                    </a:solidFill>
                    <a:latin typeface="Helvetica" charset="0"/>
                  </a:rPr>
                  <a:t>Interface</a:t>
                </a:r>
                <a:r>
                  <a:rPr lang="en-US" altLang="zh-CN" sz="1800" b="1" dirty="0">
                    <a:solidFill>
                      <a:srgbClr val="0000FF"/>
                    </a:solidFill>
                    <a:latin typeface="Helvetica" charset="0"/>
                  </a:rPr>
                  <a:t> between SW &amp; HW</a:t>
                </a:r>
                <a:endParaRPr lang="en-US" altLang="zh-CN" sz="1600" b="1" dirty="0">
                  <a:solidFill>
                    <a:srgbClr val="0000FF"/>
                  </a:solidFill>
                  <a:latin typeface="Helvetica" charset="0"/>
                </a:endParaRPr>
              </a:p>
            </p:txBody>
          </p:sp>
        </p:grpSp>
      </p:grpSp>
      <p:sp>
        <p:nvSpPr>
          <p:cNvPr id="36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1916832"/>
            <a:ext cx="8686800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41000"/>
              </a:spcBef>
              <a:buNone/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一个好的接口：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41000"/>
              </a:spcBef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允许有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多种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实现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(portability, 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compatability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41000"/>
              </a:spcBef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用在很多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的方面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(generality)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41000"/>
              </a:spcBef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为更高层提供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方便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的功能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41000"/>
              </a:spcBef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允许更低层能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有效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实现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52128" y="101994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指令集结构设计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83768" y="1056754"/>
            <a:ext cx="4449688" cy="8600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ISA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个重要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要素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3568" y="1899761"/>
            <a:ext cx="7704856" cy="4575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ISA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的类型：现代通用寄存器结构，早期累加器结构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存储器访问：如，按字节访问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寻址方式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操作数类型和大小：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位字符，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位整型数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操作类型：数据传输，算术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逻辑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控制流指令：转移，子程序调用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返回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ISA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编码：固定长度，可变长度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4925" y="693420"/>
            <a:ext cx="4112260" cy="872490"/>
          </a:xfrm>
        </p:spPr>
        <p:txBody>
          <a:bodyPr/>
          <a:lstStyle/>
          <a:p>
            <a:r>
              <a:rPr lang="zh-CN" altLang="en-US" sz="2800" b="1" dirty="0"/>
              <a:t>指令集：</a:t>
            </a:r>
            <a:r>
              <a:rPr lang="en-US" altLang="zh-CN" sz="2800" b="1" dirty="0"/>
              <a:t>RISC vs CISC</a:t>
            </a:r>
            <a:endParaRPr lang="en-US" altLang="zh-CN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323850" y="1341120"/>
            <a:ext cx="8366760" cy="1692910"/>
          </a:xfrm>
        </p:spPr>
        <p:txBody>
          <a:bodyPr/>
          <a:lstStyle/>
          <a:p>
            <a:pPr marL="288290" indent="-288290" defTabSz="802005" fontAlgn="base">
              <a:spcBef>
                <a:spcPts val="600"/>
              </a:spcBef>
              <a:spcAft>
                <a:spcPct val="0"/>
              </a:spcAft>
              <a:buSzPct val="60000"/>
            </a:pP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ARM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：使用精简指令集（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RISC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），大幅简化架构，仅保留所需要的指令，可以让整个处理器更为简化，拥有小体积、高效能的特性。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ARMv8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架构支持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64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位操作，指令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32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位，寄存器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64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位，寻址能力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64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位。</a:t>
            </a:r>
            <a:r>
              <a:rPr lang="zh-CN" altLang="en-US" sz="1800" dirty="0">
                <a:solidFill>
                  <a:srgbClr val="000000"/>
                </a:solidFill>
              </a:rPr>
              <a:t>指令集使用</a:t>
            </a:r>
            <a:r>
              <a:rPr lang="en-US" altLang="zh-CN" sz="1800" dirty="0">
                <a:solidFill>
                  <a:srgbClr val="000000"/>
                </a:solidFill>
              </a:rPr>
              <a:t>NEON</a:t>
            </a:r>
            <a:r>
              <a:rPr lang="zh-CN" altLang="en-US" sz="1800" dirty="0">
                <a:solidFill>
                  <a:srgbClr val="000000"/>
                </a:solidFill>
              </a:rPr>
              <a:t>扩展结构。</a:t>
            </a:r>
            <a:endParaRPr lang="en-US" altLang="zh-CN" sz="1800" dirty="0">
              <a:solidFill>
                <a:srgbClr val="000000"/>
              </a:solidFill>
              <a:cs typeface="+mn-cs"/>
            </a:endParaRPr>
          </a:p>
          <a:p>
            <a:pPr marL="288290" indent="-288290" defTabSz="802005" fontAlgn="base">
              <a:spcBef>
                <a:spcPts val="600"/>
              </a:spcBef>
              <a:spcAft>
                <a:spcPct val="0"/>
              </a:spcAft>
              <a:buSzPct val="60000"/>
            </a:pPr>
            <a:r>
              <a:rPr lang="en-US" altLang="zh-CN" sz="1800" dirty="0">
                <a:solidFill>
                  <a:srgbClr val="000000"/>
                </a:solidFill>
                <a:cs typeface="+mn-cs"/>
                <a:sym typeface="Wingdings" panose="05000000000000000000" pitchFamily="2" charset="2"/>
              </a:rPr>
              <a:t>X86</a:t>
            </a:r>
            <a:r>
              <a:rPr lang="zh-CN" altLang="en-US" sz="1800" dirty="0">
                <a:solidFill>
                  <a:srgbClr val="000000"/>
                </a:solidFill>
                <a:cs typeface="+mn-cs"/>
                <a:sym typeface="Wingdings" panose="05000000000000000000" pitchFamily="2" charset="2"/>
              </a:rPr>
              <a:t>：使用复杂指令集（</a:t>
            </a:r>
            <a:r>
              <a:rPr lang="en-US" altLang="zh-CN" sz="1800" dirty="0">
                <a:solidFill>
                  <a:srgbClr val="000000"/>
                </a:solidFill>
                <a:cs typeface="+mn-cs"/>
                <a:sym typeface="Wingdings" panose="05000000000000000000" pitchFamily="2" charset="2"/>
              </a:rPr>
              <a:t>CISC)</a:t>
            </a:r>
            <a:r>
              <a:rPr lang="zh-CN" altLang="en-US" sz="1800" dirty="0">
                <a:solidFill>
                  <a:srgbClr val="000000"/>
                </a:solidFill>
                <a:cs typeface="+mn-cs"/>
                <a:sym typeface="Wingdings" panose="05000000000000000000" pitchFamily="2" charset="2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以增加处理器本身复杂度为代价，换取更高的性能。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X86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指令集从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MMX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，发展到了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SSE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cs typeface="+mn-cs"/>
              </a:rPr>
              <a:t>AVX</a:t>
            </a:r>
            <a:r>
              <a:rPr lang="zh-CN" altLang="en-US" sz="1800" dirty="0">
                <a:solidFill>
                  <a:srgbClr val="000000"/>
                </a:solidFill>
                <a:cs typeface="+mn-cs"/>
              </a:rPr>
              <a:t>。</a:t>
            </a:r>
            <a:endParaRPr lang="zh-CN" altLang="en-US" sz="1800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365" y="3205480"/>
            <a:ext cx="4372610" cy="244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3"/>
          <p:cNvSpPr txBox="1"/>
          <p:nvPr/>
        </p:nvSpPr>
        <p:spPr>
          <a:xfrm>
            <a:off x="4516755" y="2858770"/>
            <a:ext cx="4382770" cy="342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buNone/>
            </a:pPr>
            <a:r>
              <a:rPr lang="en-US" altLang="zh-CN" sz="18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ARMv8</a:t>
            </a:r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架构的特点：</a:t>
            </a:r>
            <a:endParaRPr lang="zh-CN" altLang="en-US" sz="18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31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个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位通用寄存器，原来架构只有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15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个通用寄存器；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新指令集支持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位运算，指令中的寄存器编码由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位扩充到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5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位；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新指令集仍然是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位，减少了条件执行指令，条件执行指令的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位编码释放出来用于寄存器编码；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堆栈指针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SP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和程序指针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都不再是通用寄存器了，同时推出了零值寄存器（类似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PowerPC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的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r0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）；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A64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与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A32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的高级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SIMD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和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FP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相同；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高级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SIMD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与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VFP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共享浮点寄存器，支持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128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位宽的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vector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；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85750" indent="-285750">
              <a:lnSpc>
                <a:spcPts val="2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新增加解密指令。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45135" y="1021715"/>
            <a:ext cx="8559165" cy="485775"/>
          </a:xfrm>
          <a:prstGeom prst="rect">
            <a:avLst/>
          </a:prstGeom>
        </p:spPr>
        <p:txBody>
          <a:bodyPr lIns="0" tIns="0" rIns="0" bIns="0" anchor="t"/>
          <a:lstStyle>
            <a:lvl1pPr algn="l" defTabSz="913765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sz="2400" dirty="0"/>
              <a:t>ARM</a:t>
            </a:r>
            <a:r>
              <a:rPr lang="zh-CN" altLang="en-US" sz="2400" dirty="0"/>
              <a:t>与</a:t>
            </a:r>
            <a:r>
              <a:rPr lang="en-US" altLang="zh-CN" sz="2400" dirty="0"/>
              <a:t>X86</a:t>
            </a:r>
            <a:r>
              <a:rPr lang="zh-CN" altLang="en-US" sz="2400" dirty="0"/>
              <a:t>架构关键差别：</a:t>
            </a:r>
            <a:r>
              <a:rPr lang="en-US" altLang="zh-CN" sz="2400" dirty="0"/>
              <a:t>RISC</a:t>
            </a:r>
            <a:r>
              <a:rPr lang="zh-CN" altLang="en-US" sz="2400" dirty="0"/>
              <a:t>与</a:t>
            </a:r>
            <a:r>
              <a:rPr lang="en-US" altLang="zh-CN" sz="2400" dirty="0"/>
              <a:t>CISC</a:t>
            </a:r>
            <a:r>
              <a:rPr lang="zh-CN" altLang="en-US" sz="2400" dirty="0"/>
              <a:t>指令集的差异</a:t>
            </a:r>
            <a:endParaRPr lang="zh-CN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133350" y="2005330"/>
            <a:ext cx="8870315" cy="249809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70410" y="1841369"/>
            <a:ext cx="2648932" cy="461914"/>
          </a:xfrm>
          <a:prstGeom prst="rect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98082" y="1835475"/>
            <a:ext cx="2590799" cy="461914"/>
          </a:xfrm>
          <a:prstGeom prst="rect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47841" y="1896199"/>
            <a:ext cx="2696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87450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RISC</a:t>
            </a:r>
            <a:r>
              <a:rPr lang="zh-CN" altLang="en-US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简单指令集（</a:t>
            </a:r>
            <a:r>
              <a:rPr lang="en-US" altLang="zh-CN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</a:t>
            </a:r>
            <a:r>
              <a:rPr lang="zh-CN" altLang="en-US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）</a:t>
            </a:r>
            <a:endParaRPr lang="zh-CN" altLang="en-US" sz="1600" b="1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05859" y="1897155"/>
            <a:ext cx="2677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87450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CISC</a:t>
            </a:r>
            <a:r>
              <a:rPr lang="zh-CN" altLang="en-US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复杂指令集（</a:t>
            </a:r>
            <a:r>
              <a:rPr lang="en-US" altLang="zh-CN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X86</a:t>
            </a:r>
            <a:r>
              <a:rPr lang="zh-CN" altLang="en-US" sz="1600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）</a:t>
            </a:r>
            <a:endParaRPr lang="zh-CN" altLang="en-US" sz="1600" b="1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6512" y="2478140"/>
            <a:ext cx="1346844" cy="480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吃饭的例子</a:t>
            </a:r>
            <a:endParaRPr lang="zh-CN" altLang="en-US" b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9357" y="3365963"/>
            <a:ext cx="881973" cy="480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优劣势</a:t>
            </a:r>
            <a:endParaRPr lang="zh-CN" altLang="en-US" b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660322" y="2454351"/>
            <a:ext cx="1066318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</a:t>
            </a:r>
            <a:r>
              <a:rPr lang="en-US" altLang="zh-CN" sz="16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: </a:t>
            </a:r>
            <a:r>
              <a:rPr lang="zh-CN" altLang="en-US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吃饭</a:t>
            </a:r>
            <a:endParaRPr lang="en-US" altLang="zh-CN" sz="1400" kern="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692233" y="2584199"/>
            <a:ext cx="4282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指令：</a:t>
            </a:r>
            <a:r>
              <a:rPr lang="zh-CN" altLang="en-US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拿勺子</a:t>
            </a:r>
            <a:r>
              <a:rPr lang="en-US" altLang="zh-CN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-&gt;</a:t>
            </a:r>
            <a:r>
              <a:rPr lang="zh-CN" altLang="en-US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舀起一勺饭</a:t>
            </a:r>
            <a:r>
              <a:rPr lang="en-US" altLang="zh-CN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-&gt;</a:t>
            </a:r>
            <a:r>
              <a:rPr lang="zh-CN" altLang="en-US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送到嘴里</a:t>
            </a:r>
            <a:r>
              <a:rPr lang="en-US" altLang="zh-CN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-&gt;</a:t>
            </a:r>
            <a:r>
              <a:rPr lang="zh-CN" altLang="en-US" sz="1400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咽下去</a:t>
            </a:r>
            <a:endParaRPr lang="en-US" altLang="zh-CN" sz="1400" kern="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829128" y="3221142"/>
            <a:ext cx="3244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指令简单，不需要下达太多指令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指令动作复杂，速度慢；设计复杂，且流水中很多操作浪费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指令执行周期大都在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5~8 cycles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92233" y="3227158"/>
            <a:ext cx="41158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指令多，需要好几个指令实现一个复杂功能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针对常用指令优化，处理效率高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不常用指令则需要指令组合方式，可以通过流水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技术和超标量技术弥补。指令执行周期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&lt;=1cycles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grpSp>
        <p:nvGrpSpPr>
          <p:cNvPr id="7" name="Group 3"/>
          <p:cNvGrpSpPr/>
          <p:nvPr/>
        </p:nvGrpSpPr>
        <p:grpSpPr bwMode="auto">
          <a:xfrm>
            <a:off x="125942" y="1268760"/>
            <a:ext cx="8993188" cy="5294894"/>
            <a:chOff x="0" y="912"/>
            <a:chExt cx="5665" cy="3116"/>
          </a:xfrm>
        </p:grpSpPr>
        <p:grpSp>
          <p:nvGrpSpPr>
            <p:cNvPr id="8" name="Group 4"/>
            <p:cNvGrpSpPr/>
            <p:nvPr/>
          </p:nvGrpSpPr>
          <p:grpSpPr bwMode="auto">
            <a:xfrm>
              <a:off x="0" y="912"/>
              <a:ext cx="5665" cy="3116"/>
              <a:chOff x="296" y="688"/>
              <a:chExt cx="5665" cy="3299"/>
            </a:xfrm>
          </p:grpSpPr>
          <p:grpSp>
            <p:nvGrpSpPr>
              <p:cNvPr id="11" name="Group 5"/>
              <p:cNvGrpSpPr/>
              <p:nvPr/>
            </p:nvGrpSpPr>
            <p:grpSpPr bwMode="auto">
              <a:xfrm>
                <a:off x="296" y="688"/>
                <a:ext cx="5665" cy="3299"/>
                <a:chOff x="296" y="688"/>
                <a:chExt cx="5665" cy="3299"/>
              </a:xfrm>
            </p:grpSpPr>
            <p:sp>
              <p:nvSpPr>
                <p:cNvPr id="22" name="Rectangle 6"/>
                <p:cNvSpPr>
                  <a:spLocks noChangeArrowheads="1"/>
                </p:cNvSpPr>
                <p:nvPr/>
              </p:nvSpPr>
              <p:spPr bwMode="auto">
                <a:xfrm>
                  <a:off x="1448" y="688"/>
                  <a:ext cx="1747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单累加器</a:t>
                  </a: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 (EDSAC 1950)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352" y="976"/>
                  <a:ext cx="1613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单累加器</a:t>
                  </a: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 + </a:t>
                  </a: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变址寄存器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2312" y="1168"/>
                  <a:ext cx="3216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(Manchester Mark I, IBM 700 series 1953)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" name="Rectangle 9"/>
                <p:cNvSpPr>
                  <a:spLocks noChangeArrowheads="1"/>
                </p:cNvSpPr>
                <p:nvPr/>
              </p:nvSpPr>
              <p:spPr bwMode="auto">
                <a:xfrm>
                  <a:off x="1488" y="1599"/>
                  <a:ext cx="1399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 dirty="0">
                      <a:latin typeface="Comic Sans MS" panose="030F0702030302020204" pitchFamily="66" charset="0"/>
                    </a:rPr>
                    <a:t>按编程模型区分实现</a:t>
                  </a:r>
                  <a:endParaRPr kumimoji="1" lang="en-US" altLang="zh-CN" sz="18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" name="Rectangle 10"/>
                <p:cNvSpPr>
                  <a:spLocks noChangeArrowheads="1"/>
                </p:cNvSpPr>
                <p:nvPr/>
              </p:nvSpPr>
              <p:spPr bwMode="auto">
                <a:xfrm>
                  <a:off x="392" y="2176"/>
                  <a:ext cx="1838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基于高级语言（无通用性）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" name="Rectangle 11"/>
                <p:cNvSpPr>
                  <a:spLocks noChangeArrowheads="1"/>
                </p:cNvSpPr>
                <p:nvPr/>
              </p:nvSpPr>
              <p:spPr bwMode="auto">
                <a:xfrm>
                  <a:off x="3272" y="2176"/>
                  <a:ext cx="1399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系列机（机器语言）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" name="Rectangle 12"/>
                <p:cNvSpPr>
                  <a:spLocks noChangeArrowheads="1"/>
                </p:cNvSpPr>
                <p:nvPr/>
              </p:nvSpPr>
              <p:spPr bwMode="auto">
                <a:xfrm>
                  <a:off x="632" y="2367"/>
                  <a:ext cx="1053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(B5000 1963)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9" name="Rectangle 13"/>
                <p:cNvSpPr>
                  <a:spLocks noChangeArrowheads="1"/>
                </p:cNvSpPr>
                <p:nvPr/>
              </p:nvSpPr>
              <p:spPr bwMode="auto">
                <a:xfrm>
                  <a:off x="3560" y="2367"/>
                  <a:ext cx="1235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(IBM 360 1964)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0" name="Rectangle 14"/>
                <p:cNvSpPr>
                  <a:spLocks noChangeArrowheads="1"/>
                </p:cNvSpPr>
                <p:nvPr/>
              </p:nvSpPr>
              <p:spPr bwMode="auto">
                <a:xfrm>
                  <a:off x="1983" y="2695"/>
                  <a:ext cx="1106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通用寄存器机器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96" y="3087"/>
                  <a:ext cx="1320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复杂指令系统</a:t>
                  </a: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CISC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2" name="Rectangle 16"/>
                <p:cNvSpPr>
                  <a:spLocks noChangeArrowheads="1"/>
                </p:cNvSpPr>
                <p:nvPr/>
              </p:nvSpPr>
              <p:spPr bwMode="auto">
                <a:xfrm>
                  <a:off x="3224" y="3087"/>
                  <a:ext cx="1525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Load/Store </a:t>
                  </a:r>
                  <a:r>
                    <a:rPr kumimoji="1" lang="zh-CN" altLang="en-US" sz="1800" b="1">
                      <a:latin typeface="Comic Sans MS" panose="030F0702030302020204" pitchFamily="66" charset="0"/>
                    </a:rPr>
                    <a:t>系统结构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3" name="Rectangle 17"/>
                <p:cNvSpPr>
                  <a:spLocks noChangeArrowheads="1"/>
                </p:cNvSpPr>
                <p:nvPr/>
              </p:nvSpPr>
              <p:spPr bwMode="auto">
                <a:xfrm>
                  <a:off x="488" y="3328"/>
                  <a:ext cx="1937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(Vax, Intel 432 1977-80)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4" name="Rectangle 18"/>
                <p:cNvSpPr>
                  <a:spLocks noChangeArrowheads="1"/>
                </p:cNvSpPr>
                <p:nvPr/>
              </p:nvSpPr>
              <p:spPr bwMode="auto">
                <a:xfrm>
                  <a:off x="3464" y="3280"/>
                  <a:ext cx="2173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(CDC 6600, Cray 1 1963-76)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5" name="Rectangle 19"/>
                <p:cNvSpPr>
                  <a:spLocks noChangeArrowheads="1"/>
                </p:cNvSpPr>
                <p:nvPr/>
              </p:nvSpPr>
              <p:spPr bwMode="auto">
                <a:xfrm>
                  <a:off x="2696" y="3808"/>
                  <a:ext cx="3265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63500" tIns="25400" rIns="63500" bIns="254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7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8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800" b="1">
                      <a:latin typeface="Comic Sans MS" panose="030F0702030302020204" pitchFamily="66" charset="0"/>
                    </a:rPr>
                    <a:t>(Mips,Sparc,HP-PA,IBM RS6000, . . .1987)</a:t>
                  </a:r>
                  <a:endParaRPr kumimoji="1" lang="en-US" altLang="zh-CN" sz="1800" b="1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2" name="Group 20"/>
              <p:cNvGrpSpPr/>
              <p:nvPr/>
            </p:nvGrpSpPr>
            <p:grpSpPr bwMode="auto">
              <a:xfrm>
                <a:off x="1244" y="868"/>
                <a:ext cx="2404" cy="2728"/>
                <a:chOff x="1244" y="868"/>
                <a:chExt cx="2404" cy="2728"/>
              </a:xfrm>
            </p:grpSpPr>
            <p:sp>
              <p:nvSpPr>
                <p:cNvPr id="13" name="Line 21"/>
                <p:cNvSpPr>
                  <a:spLocks noChangeShapeType="1"/>
                </p:cNvSpPr>
                <p:nvPr/>
              </p:nvSpPr>
              <p:spPr bwMode="auto">
                <a:xfrm>
                  <a:off x="2352" y="868"/>
                  <a:ext cx="0" cy="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Line 22"/>
                <p:cNvSpPr>
                  <a:spLocks noChangeShapeType="1"/>
                </p:cNvSpPr>
                <p:nvPr/>
              </p:nvSpPr>
              <p:spPr bwMode="auto">
                <a:xfrm>
                  <a:off x="2352" y="1396"/>
                  <a:ext cx="0" cy="1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532" y="1924"/>
                  <a:ext cx="632" cy="1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Line 24"/>
                <p:cNvSpPr>
                  <a:spLocks noChangeShapeType="1"/>
                </p:cNvSpPr>
                <p:nvPr/>
              </p:nvSpPr>
              <p:spPr bwMode="auto">
                <a:xfrm>
                  <a:off x="2788" y="1924"/>
                  <a:ext cx="856" cy="1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Line 25"/>
                <p:cNvSpPr>
                  <a:spLocks noChangeShapeType="1"/>
                </p:cNvSpPr>
                <p:nvPr/>
              </p:nvSpPr>
              <p:spPr bwMode="auto">
                <a:xfrm>
                  <a:off x="1396" y="2452"/>
                  <a:ext cx="376" cy="1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212" y="2404"/>
                  <a:ext cx="296" cy="2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244" y="2884"/>
                  <a:ext cx="872" cy="1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28"/>
                <p:cNvSpPr>
                  <a:spLocks noChangeShapeType="1"/>
                </p:cNvSpPr>
                <p:nvPr/>
              </p:nvSpPr>
              <p:spPr bwMode="auto">
                <a:xfrm>
                  <a:off x="3028" y="2884"/>
                  <a:ext cx="616" cy="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29"/>
                <p:cNvSpPr>
                  <a:spLocks noChangeShapeType="1"/>
                </p:cNvSpPr>
                <p:nvPr/>
              </p:nvSpPr>
              <p:spPr bwMode="auto">
                <a:xfrm>
                  <a:off x="3648" y="3460"/>
                  <a:ext cx="0" cy="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" name="Rectangle 30"/>
            <p:cNvSpPr>
              <a:spLocks noChangeArrowheads="1"/>
            </p:cNvSpPr>
            <p:nvPr/>
          </p:nvSpPr>
          <p:spPr bwMode="auto">
            <a:xfrm>
              <a:off x="3120" y="3648"/>
              <a:ext cx="44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RISC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72434" y="1196752"/>
            <a:ext cx="80772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计算机系统结构（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现代定义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）：是在满足功能、性能和价格目标的条件下，设计、选择和互连硬件部件构成计算机。 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系统结构覆盖：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指令系统设计</a:t>
            </a:r>
            <a:endParaRPr lang="zh-CN" altLang="en-US" sz="2400" dirty="0" smtClean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组成（</a:t>
            </a:r>
            <a:r>
              <a:rPr lang="en-US" altLang="zh-CN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Organization</a:t>
            </a: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计算机设计方面的高层次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内部结构、存储器、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系统、多处理器、网络</a:t>
            </a:r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硬件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计算机的具体实现技术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详细逻辑设计、封装、冷却系统、板级设计，功耗等</a:t>
            </a:r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grpSp>
        <p:nvGrpSpPr>
          <p:cNvPr id="12" name="Group 3"/>
          <p:cNvGrpSpPr/>
          <p:nvPr/>
        </p:nvGrpSpPr>
        <p:grpSpPr bwMode="auto">
          <a:xfrm>
            <a:off x="179512" y="1069367"/>
            <a:ext cx="8693150" cy="4983163"/>
            <a:chOff x="275" y="750"/>
            <a:chExt cx="5476" cy="3470"/>
          </a:xfrm>
        </p:grpSpPr>
        <p:sp>
          <p:nvSpPr>
            <p:cNvPr id="14" name="Line 4"/>
            <p:cNvSpPr>
              <a:spLocks noChangeShapeType="1"/>
            </p:cNvSpPr>
            <p:nvPr/>
          </p:nvSpPr>
          <p:spPr bwMode="auto">
            <a:xfrm flipV="1">
              <a:off x="1204" y="2684"/>
              <a:ext cx="320" cy="5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1532" y="2688"/>
              <a:ext cx="1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2772" y="2732"/>
              <a:ext cx="352" cy="5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196" y="3268"/>
              <a:ext cx="1576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3112" y="2716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2780" y="2924"/>
              <a:ext cx="336" cy="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1557" y="3248"/>
              <a:ext cx="1032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 b="1">
                  <a:latin typeface="Comic Sans MS" panose="030F0702030302020204" pitchFamily="66" charset="0"/>
                </a:rPr>
                <a:t>指令系统结构 </a:t>
              </a:r>
              <a:r>
                <a:rPr kumimoji="1" lang="en-US" altLang="zh-CN" sz="1400" b="1">
                  <a:latin typeface="Comic Sans MS" panose="030F0702030302020204" pitchFamily="66" charset="0"/>
                </a:rPr>
                <a:t>ISA</a:t>
              </a:r>
              <a:endParaRPr kumimoji="1" lang="en-US" altLang="zh-CN" sz="1400" b="1">
                <a:latin typeface="Comic Sans MS" panose="030F0702030302020204" pitchFamily="66" charset="0"/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1172" y="3490"/>
              <a:ext cx="1545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流水线，冒险处理</a:t>
              </a:r>
              <a:r>
                <a:rPr kumimoji="1" lang="en-US" altLang="zh-CN" sz="1800" b="1">
                  <a:latin typeface="Comic Sans MS" panose="030F0702030302020204" pitchFamily="66" charset="0"/>
                </a:rPr>
                <a:t>,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超标量，指令调度</a:t>
              </a:r>
              <a:r>
                <a:rPr kumimoji="1" lang="en-US" altLang="zh-CN" sz="1800" b="1">
                  <a:latin typeface="Comic Sans MS" panose="030F0702030302020204" pitchFamily="66" charset="0"/>
                </a:rPr>
                <a:t>, 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转移预测，推测执行，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向量，动态编译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3140" y="2890"/>
              <a:ext cx="66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访问，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保护</a:t>
              </a:r>
              <a:r>
                <a:rPr kumimoji="1" lang="en-US" altLang="zh-CN" sz="1800" b="1">
                  <a:latin typeface="Comic Sans MS" panose="030F0702030302020204" pitchFamily="66" charset="0"/>
                </a:rPr>
                <a:t>,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异常处理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1532" y="2756"/>
              <a:ext cx="1288" cy="3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1780" y="2842"/>
              <a:ext cx="7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L1 Cache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1300" y="2028"/>
              <a:ext cx="2096" cy="55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1892" y="2171"/>
              <a:ext cx="72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L2 Cache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956" y="1404"/>
              <a:ext cx="2776" cy="5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060" y="1570"/>
              <a:ext cx="50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DRAM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676" y="1020"/>
              <a:ext cx="4096" cy="2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012" y="1066"/>
              <a:ext cx="1984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磁盘、只写一次存储器、磁带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3468" y="2032"/>
              <a:ext cx="583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一致性</a:t>
              </a:r>
              <a:r>
                <a:rPr kumimoji="1" lang="en-US" altLang="zh-CN" sz="1800" b="1">
                  <a:latin typeface="Comic Sans MS" panose="030F0702030302020204" pitchFamily="66" charset="0"/>
                </a:rPr>
                <a:t>,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带宽</a:t>
              </a:r>
              <a:r>
                <a:rPr kumimoji="1" lang="en-US" altLang="zh-CN" sz="1800" b="1">
                  <a:latin typeface="Comic Sans MS" panose="030F0702030302020204" pitchFamily="66" charset="0"/>
                </a:rPr>
                <a:t>,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延迟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3740" y="1418"/>
              <a:ext cx="959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新兴技术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交叉存取技术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总线协议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4804" y="1074"/>
              <a:ext cx="4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RAID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772" y="2978"/>
              <a:ext cx="439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VLSI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611" y="750"/>
              <a:ext cx="150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 dirty="0">
                  <a:latin typeface="Comic Sans MS" panose="030F0702030302020204" pitchFamily="66" charset="0"/>
                </a:rPr>
                <a:t>输入</a:t>
              </a:r>
              <a:r>
                <a:rPr kumimoji="1" lang="en-US" altLang="zh-CN" sz="1800" b="1" dirty="0">
                  <a:latin typeface="Comic Sans MS" panose="030F0702030302020204" pitchFamily="66" charset="0"/>
                </a:rPr>
                <a:t>/</a:t>
              </a:r>
              <a:r>
                <a:rPr kumimoji="1" lang="zh-CN" altLang="en-US" sz="1800" b="1" dirty="0">
                  <a:latin typeface="Comic Sans MS" panose="030F0702030302020204" pitchFamily="66" charset="0"/>
                </a:rPr>
                <a:t>输出和外存储器</a:t>
              </a:r>
              <a:endParaRPr kumimoji="1" lang="en-US" altLang="zh-CN" sz="18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75" y="2094"/>
              <a:ext cx="701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存储器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层次结构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V="1">
              <a:off x="528" y="1292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528" y="2500"/>
              <a:ext cx="0" cy="6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>
              <a:off x="2811" y="3609"/>
              <a:ext cx="1433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latin typeface="Comic Sans MS" panose="030F0702030302020204" pitchFamily="66" charset="0"/>
                </a:rPr>
                <a:t>流水线和指令级并行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40" name="AutoShape 30" descr="30%"/>
            <p:cNvSpPr>
              <a:spLocks noChangeArrowheads="1"/>
            </p:cNvSpPr>
            <p:nvPr/>
          </p:nvSpPr>
          <p:spPr bwMode="auto">
            <a:xfrm>
              <a:off x="4551" y="2654"/>
              <a:ext cx="1200" cy="864"/>
            </a:xfrm>
            <a:prstGeom prst="leftRightArrow">
              <a:avLst>
                <a:gd name="adj1" fmla="val 50000"/>
                <a:gd name="adj2" fmla="val 27778"/>
              </a:avLst>
            </a:prstGeom>
            <a:pattFill prst="pct30">
              <a:fgClr>
                <a:schemeClr val="accent1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 dirty="0">
                  <a:latin typeface="Comic Sans MS" panose="030F0702030302020204" pitchFamily="66" charset="0"/>
                </a:rPr>
                <a:t>  网络通信</a:t>
              </a:r>
              <a:endParaRPr kumimoji="1" lang="en-US" altLang="zh-CN" sz="18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41" name="Text Box 31"/>
            <p:cNvSpPr txBox="1">
              <a:spLocks noChangeArrowheads="1"/>
            </p:cNvSpPr>
            <p:nvPr/>
          </p:nvSpPr>
          <p:spPr bwMode="auto">
            <a:xfrm rot="16200000">
              <a:off x="4836" y="1519"/>
              <a:ext cx="139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 dirty="0">
                  <a:latin typeface="Comic Sans MS" panose="030F0702030302020204" pitchFamily="66" charset="0"/>
                </a:rPr>
                <a:t>Other Processors</a:t>
              </a:r>
              <a:endParaRPr kumimoji="1" lang="en-US" altLang="zh-CN" sz="18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2" name="Title 8"/>
          <p:cNvSpPr txBox="1"/>
          <p:nvPr/>
        </p:nvSpPr>
        <p:spPr>
          <a:xfrm>
            <a:off x="5776186" y="5435717"/>
            <a:ext cx="25606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/>
              <a:t>单处理器结构</a:t>
            </a:r>
            <a:endParaRPr lang="en-US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179512" y="1052736"/>
            <a:ext cx="8008085" cy="5040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36180" y="76200"/>
            <a:ext cx="8403020" cy="685800"/>
          </a:xfrm>
        </p:spPr>
        <p:txBody>
          <a:bodyPr/>
          <a:lstStyle/>
          <a:p>
            <a:pPr marL="0" indent="0"/>
            <a:r>
              <a:rPr lang="en-US" altLang="zh-CN" sz="2800" dirty="0">
                <a:solidFill>
                  <a:srgbClr val="0000FF"/>
                </a:solidFill>
              </a:rPr>
              <a:t>1.1 </a:t>
            </a:r>
            <a:r>
              <a:rPr lang="zh-CN" altLang="en-US" sz="2800" dirty="0">
                <a:solidFill>
                  <a:srgbClr val="0000FF"/>
                </a:solidFill>
              </a:rPr>
              <a:t>引言</a:t>
            </a:r>
            <a:endParaRPr lang="zh-CN" altLang="zh-CN" sz="2800" dirty="0">
              <a:solidFill>
                <a:srgbClr val="0000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3651" y="1180316"/>
            <a:ext cx="8137525" cy="5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092" tIns="49545" rIns="99092" bIns="49545">
            <a:spAutoFit/>
          </a:bodyPr>
          <a:lstStyle>
            <a:defPPr>
              <a:defRPr lang="zh-CN"/>
            </a:defPPr>
            <a:lvl1pPr algn="ctr" latinLnBrk="1">
              <a:defRPr sz="2800" b="1">
                <a:ea typeface="华文中宋" panose="02010600040101010101" pitchFamily="2" charset="-122"/>
              </a:defRPr>
            </a:lvl1pPr>
            <a:lvl2pPr marL="742950" indent="-28575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 smtClean="0"/>
              <a:t>CPU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制造</a:t>
            </a:r>
            <a:r>
              <a:rPr lang="zh-CN" altLang="en-US" sz="3200" dirty="0"/>
              <a:t>过程</a:t>
            </a:r>
            <a:endParaRPr lang="zh-CN" altLang="en-US" sz="320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84213" y="2408783"/>
            <a:ext cx="8137525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简单地说，处理器的制造过程可以大致分为沙子原料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石英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、硅晶棒、晶圆、光刻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平版印刷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、蚀刻、离子注入、金属沉积、金属层、互连、晶圆测试与切割、核心封装、等级测试、包装上市等诸多步骤，而且每一步里边又包含更多细致的过程。 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grpSp>
        <p:nvGrpSpPr>
          <p:cNvPr id="42" name="Group 3"/>
          <p:cNvGrpSpPr/>
          <p:nvPr/>
        </p:nvGrpSpPr>
        <p:grpSpPr bwMode="auto">
          <a:xfrm>
            <a:off x="1259632" y="1844824"/>
            <a:ext cx="7106876" cy="3833812"/>
            <a:chOff x="696" y="1040"/>
            <a:chExt cx="4107" cy="2415"/>
          </a:xfrm>
        </p:grpSpPr>
        <p:sp>
          <p:nvSpPr>
            <p:cNvPr id="43" name="Rectangle 4"/>
            <p:cNvSpPr>
              <a:spLocks noChangeArrowheads="1"/>
            </p:cNvSpPr>
            <p:nvPr/>
          </p:nvSpPr>
          <p:spPr bwMode="auto">
            <a:xfrm>
              <a:off x="3332" y="1364"/>
              <a:ext cx="215" cy="1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M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44" name="Line 5"/>
            <p:cNvSpPr>
              <a:spLocks noChangeShapeType="1"/>
            </p:cNvSpPr>
            <p:nvPr/>
          </p:nvSpPr>
          <p:spPr bwMode="auto">
            <a:xfrm>
              <a:off x="3432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6" descr="25%"/>
            <p:cNvSpPr>
              <a:spLocks noChangeArrowheads="1"/>
            </p:cNvSpPr>
            <p:nvPr/>
          </p:nvSpPr>
          <p:spPr bwMode="auto">
            <a:xfrm>
              <a:off x="696" y="1744"/>
              <a:ext cx="2928" cy="528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1520" y="1952"/>
              <a:ext cx="181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Interconnection Network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 useBgFill="1">
          <p:nvSpPr>
            <p:cNvPr id="47" name="Rectangle 8"/>
            <p:cNvSpPr>
              <a:spLocks noChangeArrowheads="1"/>
            </p:cNvSpPr>
            <p:nvPr/>
          </p:nvSpPr>
          <p:spPr bwMode="auto">
            <a:xfrm>
              <a:off x="1076" y="1940"/>
              <a:ext cx="188" cy="199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</a:ln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S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V="1">
              <a:off x="1276" y="1836"/>
              <a:ext cx="8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H="1" flipV="1">
              <a:off x="980" y="1836"/>
              <a:ext cx="56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 flipH="1">
              <a:off x="980" y="2132"/>
              <a:ext cx="104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>
              <a:off x="1276" y="2132"/>
              <a:ext cx="88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92" y="1364"/>
              <a:ext cx="159" cy="1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P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3192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2804" y="1364"/>
              <a:ext cx="215" cy="1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 dirty="0">
                  <a:latin typeface="Comic Sans MS" panose="030F0702030302020204" pitchFamily="66" charset="0"/>
                </a:rPr>
                <a:t>M</a:t>
              </a:r>
              <a:endParaRPr kumimoji="1" lang="en-US" altLang="zh-CN" sz="18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>
              <a:off x="2904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2564" y="1364"/>
              <a:ext cx="159" cy="1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P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>
              <a:off x="2664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1556" y="1364"/>
              <a:ext cx="215" cy="1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M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>
              <a:off x="1656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1316" y="1364"/>
              <a:ext cx="159" cy="1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P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>
              <a:off x="1416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1028" y="1364"/>
              <a:ext cx="215" cy="1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M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63" name="Line 24"/>
            <p:cNvSpPr>
              <a:spLocks noChangeShapeType="1"/>
            </p:cNvSpPr>
            <p:nvPr/>
          </p:nvSpPr>
          <p:spPr bwMode="auto">
            <a:xfrm>
              <a:off x="1128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auto">
            <a:xfrm>
              <a:off x="788" y="1364"/>
              <a:ext cx="159" cy="1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2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P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65" name="Line 26"/>
            <p:cNvSpPr>
              <a:spLocks noChangeShapeType="1"/>
            </p:cNvSpPr>
            <p:nvPr/>
          </p:nvSpPr>
          <p:spPr bwMode="auto">
            <a:xfrm>
              <a:off x="888" y="1556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Rectangle 27"/>
            <p:cNvSpPr>
              <a:spLocks noChangeArrowheads="1"/>
            </p:cNvSpPr>
            <p:nvPr/>
          </p:nvSpPr>
          <p:spPr bwMode="auto">
            <a:xfrm>
              <a:off x="2000" y="1472"/>
              <a:ext cx="639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latin typeface="Comic Sans MS" panose="030F0702030302020204" pitchFamily="66" charset="0"/>
                </a:rPr>
                <a:t>° ° °</a:t>
              </a:r>
              <a:endParaRPr kumimoji="1" lang="en-US" altLang="zh-CN" sz="1800" b="1">
                <a:latin typeface="Comic Sans MS" panose="030F0702030302020204" pitchFamily="66" charset="0"/>
              </a:endParaRPr>
            </a:p>
          </p:txBody>
        </p:sp>
        <p:sp>
          <p:nvSpPr>
            <p:cNvPr id="67" name="Rectangle 28"/>
            <p:cNvSpPr>
              <a:spLocks noChangeArrowheads="1"/>
            </p:cNvSpPr>
            <p:nvPr/>
          </p:nvSpPr>
          <p:spPr bwMode="auto">
            <a:xfrm>
              <a:off x="3656" y="2376"/>
              <a:ext cx="944" cy="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拓扑结构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路由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带宽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延迟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可靠性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Rectangle 29"/>
            <p:cNvSpPr>
              <a:spLocks noChangeArrowheads="1"/>
            </p:cNvSpPr>
            <p:nvPr/>
          </p:nvSpPr>
          <p:spPr bwMode="auto">
            <a:xfrm>
              <a:off x="3664" y="1896"/>
              <a:ext cx="8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latin typeface="Comic Sans MS" panose="030F0702030302020204" pitchFamily="66" charset="0"/>
                </a:rPr>
                <a:t>网络接口</a:t>
              </a:r>
              <a:endParaRPr kumimoji="1" lang="en-US" altLang="zh-CN" sz="2400" b="1">
                <a:latin typeface="Comic Sans MS" panose="030F0702030302020204" pitchFamily="66" charset="0"/>
              </a:endParaRPr>
            </a:p>
          </p:txBody>
        </p:sp>
        <p:sp>
          <p:nvSpPr>
            <p:cNvPr id="69" name="Rectangle 30"/>
            <p:cNvSpPr>
              <a:spLocks noChangeArrowheads="1"/>
            </p:cNvSpPr>
            <p:nvPr/>
          </p:nvSpPr>
          <p:spPr bwMode="auto">
            <a:xfrm>
              <a:off x="3664" y="1040"/>
              <a:ext cx="1139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共享存储器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消息专递</a:t>
              </a:r>
              <a:r>
                <a:rPr kumimoji="1" lang="en-US" altLang="zh-CN" sz="2400" b="1" dirty="0">
                  <a:latin typeface="Comic Sans MS" panose="030F0702030302020204" pitchFamily="66" charset="0"/>
                </a:rPr>
                <a:t>,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Comic Sans MS" panose="030F0702030302020204" pitchFamily="66" charset="0"/>
                </a:rPr>
                <a:t>数据并行</a:t>
              </a:r>
              <a:endParaRPr kumimoji="1" lang="en-US" altLang="zh-C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70" name="Rectangle 31"/>
            <p:cNvSpPr>
              <a:spLocks noChangeArrowheads="1"/>
            </p:cNvSpPr>
            <p:nvPr/>
          </p:nvSpPr>
          <p:spPr bwMode="auto">
            <a:xfrm>
              <a:off x="1143" y="2324"/>
              <a:ext cx="21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b="1">
                  <a:latin typeface="Comic Sans MS" panose="030F0702030302020204" pitchFamily="66" charset="0"/>
                </a:rPr>
                <a:t>Processor-Memory-Switch</a:t>
              </a:r>
              <a:endParaRPr kumimoji="1" lang="en-US" altLang="zh-CN" sz="2000" b="1">
                <a:latin typeface="Comic Sans MS" panose="030F0702030302020204" pitchFamily="66" charset="0"/>
              </a:endParaRPr>
            </a:p>
          </p:txBody>
        </p:sp>
        <p:sp>
          <p:nvSpPr>
            <p:cNvPr id="71" name="Rectangle 32"/>
            <p:cNvSpPr>
              <a:spLocks noChangeArrowheads="1"/>
            </p:cNvSpPr>
            <p:nvPr/>
          </p:nvSpPr>
          <p:spPr bwMode="auto">
            <a:xfrm>
              <a:off x="1255" y="2916"/>
              <a:ext cx="170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多处理器网络和互连</a:t>
              </a:r>
              <a:endParaRPr kumimoji="1"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235200" y="1700213"/>
            <a:ext cx="1154162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2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实现技术</a:t>
            </a:r>
            <a:endParaRPr kumimoji="1" lang="en-US" altLang="zh-CN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6300" y="1819275"/>
            <a:ext cx="1154162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2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编程语言</a:t>
            </a:r>
            <a:endParaRPr kumimoji="1"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706808" y="4426421"/>
            <a:ext cx="1154162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2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操作系统</a:t>
            </a:r>
            <a:endParaRPr kumimoji="1"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7429098" y="4441810"/>
            <a:ext cx="641201" cy="34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7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历史</a:t>
            </a:r>
            <a:endParaRPr kumimoji="1"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668338" y="2638425"/>
            <a:ext cx="1154162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2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应用程序</a:t>
            </a:r>
            <a:endParaRPr kumimoji="1" lang="en-US" altLang="zh-CN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>
            <a:off x="1828800" y="2886075"/>
            <a:ext cx="889000" cy="255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1881352" y="4187728"/>
            <a:ext cx="805467" cy="3842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3225800" y="2190750"/>
            <a:ext cx="626120" cy="8506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flipH="1">
            <a:off x="5257800" y="2276475"/>
            <a:ext cx="787400" cy="746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 flipH="1" flipV="1">
            <a:off x="6253797" y="4280940"/>
            <a:ext cx="1126515" cy="2958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4" name="Rectangle 21"/>
          <p:cNvSpPr>
            <a:spLocks noChangeArrowheads="1"/>
          </p:cNvSpPr>
          <p:nvPr/>
        </p:nvSpPr>
        <p:spPr bwMode="auto">
          <a:xfrm>
            <a:off x="2667000" y="3090863"/>
            <a:ext cx="3587750" cy="1384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</a:ln>
        </p:spPr>
        <p:txBody>
          <a:bodyPr wrap="square" lIns="63500" tIns="25400" rIns="63500" bIns="254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计算机系统结构：</a:t>
            </a:r>
            <a:endParaRPr kumimoji="1" lang="en-US" altLang="zh-CN" sz="18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 </a:t>
            </a:r>
            <a:r>
              <a:rPr kumimoji="1" lang="zh-CN" altLang="en-US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指令系统（集）设计</a:t>
            </a:r>
            <a:endParaRPr kumimoji="1" lang="en-US" altLang="zh-CN" sz="18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 </a:t>
            </a:r>
            <a:r>
              <a:rPr kumimoji="1" lang="zh-CN" altLang="en-US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组成</a:t>
            </a:r>
            <a:endParaRPr kumimoji="1" lang="en-US" altLang="zh-CN" sz="18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 </a:t>
            </a:r>
            <a:r>
              <a:rPr kumimoji="1" lang="zh-CN" altLang="en-US" sz="1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硬件实现</a:t>
            </a:r>
            <a:endParaRPr kumimoji="1" lang="en-US" altLang="zh-CN" sz="18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5" name="Text Box 22"/>
          <p:cNvSpPr txBox="1">
            <a:spLocks noChangeArrowheads="1"/>
          </p:cNvSpPr>
          <p:nvPr/>
        </p:nvSpPr>
        <p:spPr bwMode="auto">
          <a:xfrm>
            <a:off x="7118242" y="2649537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编译器</a:t>
            </a:r>
            <a:endParaRPr kumimoji="1"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6" name="Line 23"/>
          <p:cNvSpPr>
            <a:spLocks noChangeShapeType="1"/>
          </p:cNvSpPr>
          <p:nvPr/>
        </p:nvSpPr>
        <p:spPr bwMode="auto">
          <a:xfrm flipH="1">
            <a:off x="6155510" y="2967872"/>
            <a:ext cx="937440" cy="15334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" name="Text Box 24"/>
          <p:cNvSpPr txBox="1">
            <a:spLocks noChangeArrowheads="1"/>
          </p:cNvSpPr>
          <p:nvPr/>
        </p:nvSpPr>
        <p:spPr bwMode="auto">
          <a:xfrm>
            <a:off x="539552" y="5116853"/>
            <a:ext cx="8382000" cy="10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计算机系统结构已经是这些技术发展的</a:t>
            </a:r>
            <a:r>
              <a:rPr kumimoji="1"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核心</a:t>
            </a: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，而且将来也仍然是。</a:t>
            </a:r>
            <a:endParaRPr kumimoji="1"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929746" y="871538"/>
            <a:ext cx="7815262" cy="6953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200" kern="0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影响计算机系统结构的因素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945069" y="908720"/>
            <a:ext cx="7273925" cy="7667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系统结构的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演变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趋势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27584" y="1476375"/>
            <a:ext cx="8001000" cy="5381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重点问题（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Emerging issues</a:t>
            </a:r>
            <a:r>
              <a:rPr lang="en-US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高性能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</a:t>
            </a:r>
            <a:r>
              <a:rPr lang="en-US" altLang="zh-CN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 </a:t>
            </a: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 </a:t>
            </a:r>
            <a:r>
              <a:rPr lang="en-US" altLang="zh-CN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多核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仓库级计算机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出现的应用（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Emerging applications</a:t>
            </a:r>
            <a:r>
              <a:rPr lang="en-US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云计算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物联网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智能应用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457200" y="992505"/>
            <a:ext cx="3762375" cy="788670"/>
          </a:xfrm>
        </p:spPr>
        <p:txBody>
          <a:bodyPr/>
          <a:p>
            <a:r>
              <a:rPr lang="en-US" altLang="zh-CN" sz="2800"/>
              <a:t>ARM</a:t>
            </a:r>
            <a:r>
              <a:rPr lang="zh-CN" altLang="en-US" sz="2800"/>
              <a:t>提供更多计算核心</a:t>
            </a:r>
            <a:endParaRPr lang="zh-CN" altLang="en-US" sz="2800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57200" y="1600200"/>
            <a:ext cx="8229600" cy="1223645"/>
          </a:xfrm>
        </p:spPr>
        <p:txBody>
          <a:bodyPr/>
          <a:p>
            <a:pPr marL="288290" indent="-288290">
              <a:spcBef>
                <a:spcPts val="600"/>
              </a:spcBef>
            </a:pPr>
            <a:r>
              <a:rPr lang="zh-CN" altLang="en-US" sz="2000" dirty="0"/>
              <a:t>工艺、主频遇到瓶颈后，开始通过增加核数的方式来提升性能；</a:t>
            </a:r>
            <a:endParaRPr lang="en-US" altLang="zh-CN" sz="2000" dirty="0"/>
          </a:p>
          <a:p>
            <a:pPr marL="288290" indent="-288290">
              <a:spcBef>
                <a:spcPts val="600"/>
              </a:spcBef>
            </a:pPr>
            <a:r>
              <a:rPr lang="zh-CN" altLang="en-US" sz="2000" dirty="0"/>
              <a:t>芯片的物理尺寸有限制，不能无限制的增加；</a:t>
            </a:r>
            <a:endParaRPr lang="en-US" altLang="zh-CN" sz="2000" dirty="0"/>
          </a:p>
          <a:p>
            <a:pPr marL="288290" indent="-288290">
              <a:spcBef>
                <a:spcPts val="600"/>
              </a:spcBef>
            </a:pPr>
            <a:r>
              <a:rPr lang="en-US" altLang="zh-CN" sz="2000" dirty="0"/>
              <a:t>ARM</a:t>
            </a:r>
            <a:r>
              <a:rPr lang="zh-CN" altLang="en-US" sz="2000" dirty="0"/>
              <a:t>的众核横向扩展空间优势明显。</a:t>
            </a:r>
            <a:endParaRPr lang="zh-CN" altLang="en-US" sz="2000" dirty="0"/>
          </a:p>
        </p:txBody>
      </p:sp>
      <p:sp>
        <p:nvSpPr>
          <p:cNvPr id="50" name="Rounded Rectangle 49"/>
          <p:cNvSpPr/>
          <p:nvPr/>
        </p:nvSpPr>
        <p:spPr>
          <a:xfrm>
            <a:off x="7235764" y="2061242"/>
            <a:ext cx="864000" cy="864000"/>
          </a:xfrm>
          <a:prstGeom prst="roundRect">
            <a:avLst/>
          </a:prstGeom>
          <a:solidFill>
            <a:srgbClr val="C700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Right Arrow 50"/>
          <p:cNvSpPr/>
          <p:nvPr/>
        </p:nvSpPr>
        <p:spPr>
          <a:xfrm rot="5400000">
            <a:off x="7453630" y="3241675"/>
            <a:ext cx="487680" cy="141605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90769" y="3700496"/>
            <a:ext cx="864000" cy="864000"/>
            <a:chOff x="8598094" y="4160562"/>
            <a:chExt cx="864000" cy="885182"/>
          </a:xfrm>
        </p:grpSpPr>
        <p:sp>
          <p:nvSpPr>
            <p:cNvPr id="54" name="Rounded Rectangle 53"/>
            <p:cNvSpPr/>
            <p:nvPr/>
          </p:nvSpPr>
          <p:spPr>
            <a:xfrm>
              <a:off x="8598094" y="4160562"/>
              <a:ext cx="864000" cy="8851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8707009" y="4318270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9147721" y="4316313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8708863" y="4646656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8" name="Rounded Rectangle 57"/>
            <p:cNvSpPr>
              <a:spLocks noChangeAspect="1"/>
            </p:cNvSpPr>
            <p:nvPr/>
          </p:nvSpPr>
          <p:spPr>
            <a:xfrm>
              <a:off x="9147721" y="4651909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299774" y="2349609"/>
            <a:ext cx="791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单核</a:t>
            </a:r>
            <a:endParaRPr lang="en-US" sz="1600" dirty="0"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371983" y="4053314"/>
            <a:ext cx="791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多核</a:t>
            </a:r>
            <a:endParaRPr lang="en-US" sz="1600" dirty="0"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443811" y="5356334"/>
            <a:ext cx="791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众核</a:t>
            </a:r>
            <a:endParaRPr lang="en-US" sz="1600" dirty="0"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3362" y="3019861"/>
            <a:ext cx="5556883" cy="2932003"/>
            <a:chOff x="6417302" y="2236670"/>
            <a:chExt cx="4281052" cy="23006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17302" y="2236670"/>
              <a:ext cx="4281052" cy="2300644"/>
            </a:xfrm>
            <a:prstGeom prst="rect">
              <a:avLst/>
            </a:prstGeom>
          </p:spPr>
        </p:pic>
        <p:sp>
          <p:nvSpPr>
            <p:cNvPr id="2" name="TextBox 13"/>
            <p:cNvSpPr txBox="1"/>
            <p:nvPr/>
          </p:nvSpPr>
          <p:spPr>
            <a:xfrm>
              <a:off x="6640411" y="3675772"/>
              <a:ext cx="1006741" cy="362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ARM</a:t>
              </a:r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1200" b="1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1.15mm</a:t>
              </a:r>
              <a:r>
                <a:rPr lang="en-US" altLang="zh-CN" sz="1200" b="1" baseline="300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1200" b="1" baseline="300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898667" y="2473418"/>
              <a:ext cx="1332147" cy="36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X86</a:t>
              </a:r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1200" b="1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1200" b="1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8mm</a:t>
              </a:r>
              <a:r>
                <a:rPr lang="en-US" altLang="zh-CN" sz="1200" b="1" baseline="300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1200" b="1" baseline="300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90793" y="5239763"/>
            <a:ext cx="864000" cy="864000"/>
            <a:chOff x="7748545" y="5296090"/>
            <a:chExt cx="864000" cy="864000"/>
          </a:xfrm>
        </p:grpSpPr>
        <p:sp>
          <p:nvSpPr>
            <p:cNvPr id="3" name="圆角矩形 2"/>
            <p:cNvSpPr/>
            <p:nvPr/>
          </p:nvSpPr>
          <p:spPr>
            <a:xfrm>
              <a:off x="7748545" y="5296090"/>
              <a:ext cx="864000" cy="864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804291" y="5357393"/>
              <a:ext cx="759034" cy="162600"/>
              <a:chOff x="7804291" y="5357393"/>
              <a:chExt cx="759034" cy="162600"/>
            </a:xfrm>
          </p:grpSpPr>
          <p:grpSp>
            <p:nvGrpSpPr>
              <p:cNvPr id="24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25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6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8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9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0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1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2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3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4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5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6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8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9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0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1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2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4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4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804291" y="5556176"/>
              <a:ext cx="759034" cy="162600"/>
              <a:chOff x="7804291" y="5357393"/>
              <a:chExt cx="759034" cy="162600"/>
            </a:xfrm>
          </p:grpSpPr>
          <p:grpSp>
            <p:nvGrpSpPr>
              <p:cNvPr id="59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0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2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7804291" y="5750983"/>
              <a:ext cx="759034" cy="162600"/>
              <a:chOff x="7804291" y="5357393"/>
              <a:chExt cx="759034" cy="162600"/>
            </a:xfrm>
          </p:grpSpPr>
          <p:grpSp>
            <p:nvGrpSpPr>
              <p:cNvPr id="85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10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6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8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8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sp>
          <p:nvSpPr>
            <p:cNvPr id="129" name="Rounded Rectangle 53"/>
            <p:cNvSpPr/>
            <p:nvPr/>
          </p:nvSpPr>
          <p:spPr>
            <a:xfrm>
              <a:off x="7804291" y="5941814"/>
              <a:ext cx="158709" cy="162600"/>
            </a:xfrm>
            <a:prstGeom prst="roundRect">
              <a:avLst/>
            </a:prstGeom>
            <a:solidFill>
              <a:srgbClr val="C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11" name="Group 52"/>
            <p:cNvGrpSpPr>
              <a:grpSpLocks noChangeAspect="1"/>
            </p:cNvGrpSpPr>
            <p:nvPr/>
          </p:nvGrpSpPr>
          <p:grpSpPr>
            <a:xfrm>
              <a:off x="8003073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2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2" name="Group 52"/>
            <p:cNvGrpSpPr>
              <a:grpSpLocks noChangeAspect="1"/>
            </p:cNvGrpSpPr>
            <p:nvPr/>
          </p:nvGrpSpPr>
          <p:grpSpPr>
            <a:xfrm>
              <a:off x="8205832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9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0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1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2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3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3" name="Group 52"/>
            <p:cNvGrpSpPr>
              <a:grpSpLocks noChangeAspect="1"/>
            </p:cNvGrpSpPr>
            <p:nvPr/>
          </p:nvGrpSpPr>
          <p:grpSpPr>
            <a:xfrm>
              <a:off x="8404616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</p:grpSp>
      <p:sp>
        <p:nvSpPr>
          <p:cNvPr id="7" name="Right Arrow 50"/>
          <p:cNvSpPr/>
          <p:nvPr/>
        </p:nvSpPr>
        <p:spPr>
          <a:xfrm rot="5400000">
            <a:off x="7525385" y="4832350"/>
            <a:ext cx="487680" cy="141605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pic>
        <p:nvPicPr>
          <p:cNvPr id="8" name="Picture 4" descr="Image result for moore law slow down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5" y="3621745"/>
            <a:ext cx="6074577" cy="28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moore law slow dow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"/>
          <a:stretch>
            <a:fillRect/>
          </a:stretch>
        </p:blipFill>
        <p:spPr bwMode="auto">
          <a:xfrm>
            <a:off x="294583" y="1212974"/>
            <a:ext cx="5854982" cy="23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/>
          <p:cNvSpPr txBox="1"/>
          <p:nvPr/>
        </p:nvSpPr>
        <p:spPr>
          <a:xfrm>
            <a:off x="894497" y="306169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180nm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1625147" y="3061690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130nm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6" name="TextBox 43"/>
          <p:cNvSpPr txBox="1"/>
          <p:nvPr/>
        </p:nvSpPr>
        <p:spPr>
          <a:xfrm>
            <a:off x="2393883" y="306169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90nm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7" name="TextBox 44"/>
          <p:cNvSpPr txBox="1"/>
          <p:nvPr/>
        </p:nvSpPr>
        <p:spPr>
          <a:xfrm>
            <a:off x="3165401" y="306169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40nm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TextBox 45"/>
          <p:cNvSpPr txBox="1"/>
          <p:nvPr/>
        </p:nvSpPr>
        <p:spPr>
          <a:xfrm>
            <a:off x="3936919" y="306169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28nm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9" name="TextBox 46"/>
          <p:cNvSpPr txBox="1"/>
          <p:nvPr/>
        </p:nvSpPr>
        <p:spPr>
          <a:xfrm>
            <a:off x="4632591" y="306169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14nm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0" name="TextBox 47"/>
          <p:cNvSpPr txBox="1"/>
          <p:nvPr/>
        </p:nvSpPr>
        <p:spPr>
          <a:xfrm>
            <a:off x="5404784" y="3071688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7nm</a:t>
            </a:r>
            <a:endParaRPr lang="zh-CN" altLang="en-US" sz="1000" b="1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294640" y="1245235"/>
            <a:ext cx="5921375" cy="26269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429892" y="937775"/>
            <a:ext cx="5651055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芯片工艺进入</a:t>
            </a:r>
            <a:r>
              <a:rPr lang="en-US" altLang="zh-CN" sz="1400" b="1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28nm</a:t>
            </a:r>
            <a:r>
              <a:rPr lang="zh-CN" altLang="en-US" sz="1400" b="1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以下空间时，靠先进工艺提升性能成本急剧上升</a:t>
            </a:r>
            <a:endParaRPr lang="zh-CN" altLang="en-US" sz="1400" b="1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3" name="Rectangle 172"/>
          <p:cNvSpPr/>
          <p:nvPr/>
        </p:nvSpPr>
        <p:spPr>
          <a:xfrm>
            <a:off x="4436951" y="3159989"/>
            <a:ext cx="4727054" cy="358480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TextBox 9"/>
          <p:cNvSpPr txBox="1"/>
          <p:nvPr/>
        </p:nvSpPr>
        <p:spPr>
          <a:xfrm>
            <a:off x="5024813" y="5813612"/>
            <a:ext cx="37753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 defTabSz="1219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芯片的物理尺寸有限制，不能无限制的增加</a:t>
            </a:r>
            <a:endParaRPr lang="en-US" altLang="zh-CN" sz="14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177800" indent="-177800" defTabSz="1219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</a:t>
            </a:r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的多核横向扩展空间优势明显</a:t>
            </a:r>
            <a:endParaRPr lang="zh-CN" altLang="en-US" sz="14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3" name="矩形 96"/>
          <p:cNvSpPr txBox="1"/>
          <p:nvPr/>
        </p:nvSpPr>
        <p:spPr>
          <a:xfrm>
            <a:off x="5230783" y="2987864"/>
            <a:ext cx="3139389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prstClr val="white"/>
                </a:solidFill>
                <a:latin typeface="微软雅黑" panose="020B0503020204020204" charset="-122"/>
                <a:ea typeface="宋体" panose="02010600030101010101" pitchFamily="2" charset="-122"/>
              </a:defRPr>
            </a:lvl1pPr>
          </a:lstStyle>
          <a:p>
            <a:r>
              <a:rPr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rPr>
              <a:t>IT架构从集中式向分布式演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rPr>
              <a:t>进</a:t>
            </a:r>
            <a:endParaRPr dirty="0">
              <a:latin typeface="Huawei Sans" panose="020C0503030203020204" pitchFamily="34" charset="0"/>
              <a:ea typeface="方正兰亭黑简体" panose="02000000000000000000" pitchFamily="2" charset="-122"/>
              <a:sym typeface="FZLanTingHeiS-R-GB"/>
            </a:endParaRPr>
          </a:p>
        </p:txBody>
      </p:sp>
      <p:sp>
        <p:nvSpPr>
          <p:cNvPr id="109" name="文本框 65"/>
          <p:cNvSpPr txBox="1"/>
          <p:nvPr/>
        </p:nvSpPr>
        <p:spPr>
          <a:xfrm>
            <a:off x="6194408" y="5330876"/>
            <a:ext cx="1256665" cy="501587"/>
          </a:xfrm>
          <a:prstGeom prst="rect">
            <a:avLst/>
          </a:prstGeom>
          <a:ln w="25400">
            <a:noFill/>
            <a:miter lim="400000"/>
          </a:ln>
        </p:spPr>
        <p:txBody>
          <a:bodyPr wrap="none" lIns="114256" tIns="114256" rIns="114256" bIns="114256">
            <a:spAutoFit/>
          </a:bodyPr>
          <a:lstStyle/>
          <a:p>
            <a:pPr algn="ctr" defTabSz="435610" hangingPunct="0">
              <a:lnSpc>
                <a:spcPct val="110000"/>
              </a:lnSpc>
              <a:defRPr sz="22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sz="16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FZLanTingHeiS-B-GB"/>
                <a:sym typeface="FZLanTingHeiS-B-GB"/>
              </a:rPr>
              <a:t>多核高并发</a:t>
            </a:r>
            <a:endParaRPr sz="1600" kern="0" dirty="0">
              <a:solidFill>
                <a:srgbClr val="EEECE1">
                  <a:lumMod val="10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FZLanTingHeiS-B-GB"/>
              <a:sym typeface="FZLanTingHeiS-B-GB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4559302" y="3639414"/>
            <a:ext cx="1046158" cy="703854"/>
            <a:chOff x="6855462" y="2347824"/>
            <a:chExt cx="1046158" cy="703854"/>
          </a:xfrm>
        </p:grpSpPr>
        <p:sp>
          <p:nvSpPr>
            <p:cNvPr id="110" name="分布式大数据"/>
            <p:cNvSpPr txBox="1"/>
            <p:nvPr/>
          </p:nvSpPr>
          <p:spPr>
            <a:xfrm>
              <a:off x="6884732" y="2737784"/>
              <a:ext cx="1016887" cy="3138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01" tIns="45701" rIns="45701" bIns="45701" numCol="1" anchor="ctr">
              <a:spAutoFit/>
            </a:bodyPr>
            <a:lstStyle>
              <a:lvl1pPr algn="ctr" defTabSz="435610">
                <a:lnSpc>
                  <a:spcPct val="120000"/>
                </a:lnSpc>
                <a:defRPr sz="2200">
                  <a:solidFill>
                    <a:srgbClr val="EDEDED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lvl1pPr>
            </a:lstStyle>
            <a:p>
              <a:pPr hangingPunct="0">
                <a:defRPr/>
              </a:pPr>
              <a:r>
                <a:rPr sz="1200" b="1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分布式大数据</a:t>
              </a:r>
              <a:endParaRPr sz="1200" b="1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30" name="Distributed big data"/>
            <p:cNvSpPr txBox="1"/>
            <p:nvPr/>
          </p:nvSpPr>
          <p:spPr>
            <a:xfrm>
              <a:off x="6855462" y="2358699"/>
              <a:ext cx="1046158" cy="5631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114256" tIns="114256" rIns="114256" bIns="114256" numCol="1" anchor="t">
              <a:spAutoFit/>
            </a:bodyPr>
            <a:lstStyle>
              <a:lvl1pPr algn="ctr" defTabSz="217805">
                <a:lnSpc>
                  <a:spcPct val="90000"/>
                </a:lnSpc>
                <a:defRPr sz="2000">
                  <a:solidFill>
                    <a:srgbClr val="EDEDED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hangingPunct="0">
                <a:defRPr/>
              </a:pPr>
              <a:r>
                <a:rPr sz="1200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Distributed big data</a:t>
              </a:r>
              <a:endParaRPr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31" name="成组"/>
            <p:cNvGrpSpPr/>
            <p:nvPr/>
          </p:nvGrpSpPr>
          <p:grpSpPr>
            <a:xfrm>
              <a:off x="6860162" y="2347824"/>
              <a:ext cx="1041458" cy="702102"/>
              <a:chOff x="63687" y="0"/>
              <a:chExt cx="2208094" cy="1231563"/>
            </a:xfrm>
          </p:grpSpPr>
          <p:sp>
            <p:nvSpPr>
              <p:cNvPr id="132" name="线条"/>
              <p:cNvSpPr/>
              <p:nvPr/>
            </p:nvSpPr>
            <p:spPr>
              <a:xfrm>
                <a:off x="63687" y="0"/>
                <a:ext cx="2208094" cy="1231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20"/>
                    </a:moveTo>
                    <a:cubicBezTo>
                      <a:pt x="0" y="3782"/>
                      <a:pt x="1" y="3652"/>
                      <a:pt x="2" y="3529"/>
                    </a:cubicBezTo>
                    <a:cubicBezTo>
                      <a:pt x="4" y="3283"/>
                      <a:pt x="7" y="3065"/>
                      <a:pt x="15" y="2866"/>
                    </a:cubicBezTo>
                    <a:cubicBezTo>
                      <a:pt x="30" y="2466"/>
                      <a:pt x="60" y="2139"/>
                      <a:pt x="119" y="1802"/>
                    </a:cubicBezTo>
                    <a:cubicBezTo>
                      <a:pt x="269" y="1064"/>
                      <a:pt x="593" y="482"/>
                      <a:pt x="1005" y="214"/>
                    </a:cubicBezTo>
                    <a:cubicBezTo>
                      <a:pt x="1381" y="0"/>
                      <a:pt x="1735" y="0"/>
                      <a:pt x="2443" y="0"/>
                    </a:cubicBezTo>
                    <a:lnTo>
                      <a:pt x="2433" y="0"/>
                    </a:lnTo>
                    <a:lnTo>
                      <a:pt x="19167" y="111"/>
                    </a:lnTo>
                    <a:cubicBezTo>
                      <a:pt x="19865" y="111"/>
                      <a:pt x="20219" y="111"/>
                      <a:pt x="20595" y="325"/>
                    </a:cubicBezTo>
                    <a:cubicBezTo>
                      <a:pt x="21007" y="594"/>
                      <a:pt x="21331" y="1175"/>
                      <a:pt x="21481" y="1913"/>
                    </a:cubicBezTo>
                    <a:cubicBezTo>
                      <a:pt x="21600" y="2587"/>
                      <a:pt x="21600" y="3222"/>
                      <a:pt x="21600" y="4492"/>
                    </a:cubicBezTo>
                    <a:lnTo>
                      <a:pt x="21600" y="17239"/>
                    </a:lnTo>
                    <a:cubicBezTo>
                      <a:pt x="21600" y="18489"/>
                      <a:pt x="21600" y="19124"/>
                      <a:pt x="21481" y="19798"/>
                    </a:cubicBezTo>
                    <a:cubicBezTo>
                      <a:pt x="21331" y="20536"/>
                      <a:pt x="21007" y="21118"/>
                      <a:pt x="20595" y="21386"/>
                    </a:cubicBezTo>
                    <a:cubicBezTo>
                      <a:pt x="20219" y="21600"/>
                      <a:pt x="19865" y="21600"/>
                      <a:pt x="19157" y="21600"/>
                    </a:cubicBezTo>
                    <a:lnTo>
                      <a:pt x="2433" y="21489"/>
                    </a:lnTo>
                    <a:cubicBezTo>
                      <a:pt x="1735" y="21489"/>
                      <a:pt x="1381" y="21489"/>
                      <a:pt x="1005" y="21275"/>
                    </a:cubicBezTo>
                    <a:cubicBezTo>
                      <a:pt x="593" y="21006"/>
                      <a:pt x="269" y="20425"/>
                      <a:pt x="119" y="19687"/>
                    </a:cubicBezTo>
                    <a:cubicBezTo>
                      <a:pt x="0" y="19013"/>
                      <a:pt x="0" y="18378"/>
                      <a:pt x="0" y="17108"/>
                    </a:cubicBezTo>
                    <a:cubicBezTo>
                      <a:pt x="0" y="14983"/>
                      <a:pt x="0" y="12859"/>
                      <a:pt x="0" y="10735"/>
                    </a:cubicBezTo>
                    <a:cubicBezTo>
                      <a:pt x="0" y="9672"/>
                      <a:pt x="0" y="8610"/>
                      <a:pt x="0" y="7548"/>
                    </a:cubicBezTo>
                  </a:path>
                </a:pathLst>
              </a:custGeom>
              <a:noFill/>
              <a:ln w="12700" cap="flat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lIns="25785" tIns="25785" rIns="25785" bIns="25785" numCol="1" anchor="ctr">
                <a:noAutofit/>
              </a:bodyPr>
              <a:lstStyle/>
              <a:p>
                <a:pPr algn="ctr" defTabSz="440055" hangingPunct="0">
                  <a:lnSpc>
                    <a:spcPct val="110000"/>
                  </a:lnSpc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1200" kern="0" spc="139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FZLanTingHeiS-R-GB"/>
                  <a:sym typeface="FZLanTingHeiS-R-GB"/>
                </a:endParaRPr>
              </a:p>
            </p:txBody>
          </p:sp>
          <p:sp>
            <p:nvSpPr>
              <p:cNvPr id="133" name="圆形"/>
              <p:cNvSpPr/>
              <p:nvPr/>
            </p:nvSpPr>
            <p:spPr>
              <a:xfrm>
                <a:off x="101361" y="268586"/>
                <a:ext cx="152654" cy="126296"/>
              </a:xfrm>
              <a:prstGeom prst="ellipse">
                <a:avLst/>
              </a:prstGeom>
              <a:solidFill>
                <a:srgbClr val="C70001"/>
              </a:solidFill>
              <a:ln w="12700" cap="flat">
                <a:solidFill>
                  <a:sysClr val="windowText" lastClr="000000"/>
                </a:solidFill>
                <a:miter lim="400000"/>
              </a:ln>
              <a:effectLst/>
            </p:spPr>
            <p:txBody>
              <a:bodyPr wrap="square" lIns="114256" tIns="114256" rIns="114256" bIns="114256" numCol="1" anchor="ctr">
                <a:noAutofit/>
              </a:bodyPr>
              <a:lstStyle/>
              <a:p>
                <a:pPr defTabSz="1219200" hangingPunct="0">
                  <a:defRPr/>
                </a:pPr>
                <a:endParaRPr sz="1200" kern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34" name="1545380533"/>
          <p:cNvSpPr/>
          <p:nvPr/>
        </p:nvSpPr>
        <p:spPr bwMode="auto">
          <a:xfrm>
            <a:off x="4946204" y="4753009"/>
            <a:ext cx="3753073" cy="509619"/>
          </a:xfrm>
          <a:prstGeom prst="upArrow">
            <a:avLst/>
          </a:prstGeom>
          <a:solidFill>
            <a:srgbClr val="F28944"/>
          </a:solidFill>
          <a:ln w="12700" algn="ctr">
            <a:noFill/>
            <a:round/>
          </a:ln>
          <a:effectLst/>
        </p:spPr>
        <p:txBody>
          <a:bodyPr wrap="none" lIns="121864" tIns="60932" rIns="121864" bIns="60932" anchor="ctr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</a:pPr>
            <a:endParaRPr lang="zh-CN" altLang="en-US" sz="1800" kern="0" dirty="0">
              <a:solidFill>
                <a:srgbClr val="00B0F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5689034" y="3637662"/>
            <a:ext cx="1046158" cy="703854"/>
            <a:chOff x="6855462" y="2347824"/>
            <a:chExt cx="1046158" cy="703854"/>
          </a:xfrm>
        </p:grpSpPr>
        <p:sp>
          <p:nvSpPr>
            <p:cNvPr id="167" name="分布式大数据"/>
            <p:cNvSpPr txBox="1"/>
            <p:nvPr/>
          </p:nvSpPr>
          <p:spPr>
            <a:xfrm>
              <a:off x="6884732" y="2737784"/>
              <a:ext cx="1016887" cy="3138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01" tIns="45701" rIns="45701" bIns="45701" numCol="1" anchor="ctr">
              <a:spAutoFit/>
            </a:bodyPr>
            <a:lstStyle>
              <a:lvl1pPr algn="ctr" defTabSz="435610">
                <a:lnSpc>
                  <a:spcPct val="120000"/>
                </a:lnSpc>
                <a:defRPr sz="2200">
                  <a:solidFill>
                    <a:srgbClr val="EDEDED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lvl1pPr>
            </a:lstStyle>
            <a:p>
              <a:pPr hangingPunct="0">
                <a:defRPr/>
              </a:pPr>
              <a:r>
                <a:rPr lang="zh-CN" altLang="en-US" sz="1200" b="1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分布式数据库</a:t>
              </a:r>
              <a:endParaRPr sz="1200" b="1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8" name="Distributed big data"/>
            <p:cNvSpPr txBox="1"/>
            <p:nvPr/>
          </p:nvSpPr>
          <p:spPr>
            <a:xfrm>
              <a:off x="6855462" y="2358699"/>
              <a:ext cx="1046158" cy="5631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114256" tIns="114256" rIns="114256" bIns="114256" numCol="1" anchor="t">
              <a:spAutoFit/>
            </a:bodyPr>
            <a:lstStyle>
              <a:lvl1pPr algn="ctr" defTabSz="217805">
                <a:lnSpc>
                  <a:spcPct val="90000"/>
                </a:lnSpc>
                <a:defRPr sz="2000">
                  <a:solidFill>
                    <a:srgbClr val="EDEDED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870585" hangingPunct="0">
                <a:defRPr sz="2000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r>
                <a:rPr lang="en-US" altLang="zh-CN" sz="1200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Distributed</a:t>
              </a:r>
              <a:endParaRPr lang="en-US" altLang="zh-CN"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defTabSz="870585" hangingPunct="0">
                <a:defRPr sz="2000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r>
                <a:rPr lang="en-US" altLang="zh-CN" sz="1200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database</a:t>
              </a:r>
              <a:endParaRPr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35" name="成组"/>
            <p:cNvGrpSpPr/>
            <p:nvPr/>
          </p:nvGrpSpPr>
          <p:grpSpPr>
            <a:xfrm>
              <a:off x="6860162" y="2347824"/>
              <a:ext cx="1041458" cy="702102"/>
              <a:chOff x="63687" y="0"/>
              <a:chExt cx="2208094" cy="1231563"/>
            </a:xfrm>
          </p:grpSpPr>
          <p:sp>
            <p:nvSpPr>
              <p:cNvPr id="136" name="线条"/>
              <p:cNvSpPr/>
              <p:nvPr/>
            </p:nvSpPr>
            <p:spPr>
              <a:xfrm>
                <a:off x="63687" y="0"/>
                <a:ext cx="2208094" cy="1231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20"/>
                    </a:moveTo>
                    <a:cubicBezTo>
                      <a:pt x="0" y="3782"/>
                      <a:pt x="1" y="3652"/>
                      <a:pt x="2" y="3529"/>
                    </a:cubicBezTo>
                    <a:cubicBezTo>
                      <a:pt x="4" y="3283"/>
                      <a:pt x="7" y="3065"/>
                      <a:pt x="15" y="2866"/>
                    </a:cubicBezTo>
                    <a:cubicBezTo>
                      <a:pt x="30" y="2466"/>
                      <a:pt x="60" y="2139"/>
                      <a:pt x="119" y="1802"/>
                    </a:cubicBezTo>
                    <a:cubicBezTo>
                      <a:pt x="269" y="1064"/>
                      <a:pt x="593" y="482"/>
                      <a:pt x="1005" y="214"/>
                    </a:cubicBezTo>
                    <a:cubicBezTo>
                      <a:pt x="1381" y="0"/>
                      <a:pt x="1735" y="0"/>
                      <a:pt x="2443" y="0"/>
                    </a:cubicBezTo>
                    <a:lnTo>
                      <a:pt x="2433" y="0"/>
                    </a:lnTo>
                    <a:lnTo>
                      <a:pt x="19167" y="111"/>
                    </a:lnTo>
                    <a:cubicBezTo>
                      <a:pt x="19865" y="111"/>
                      <a:pt x="20219" y="111"/>
                      <a:pt x="20595" y="325"/>
                    </a:cubicBezTo>
                    <a:cubicBezTo>
                      <a:pt x="21007" y="594"/>
                      <a:pt x="21331" y="1175"/>
                      <a:pt x="21481" y="1913"/>
                    </a:cubicBezTo>
                    <a:cubicBezTo>
                      <a:pt x="21600" y="2587"/>
                      <a:pt x="21600" y="3222"/>
                      <a:pt x="21600" y="4492"/>
                    </a:cubicBezTo>
                    <a:lnTo>
                      <a:pt x="21600" y="17239"/>
                    </a:lnTo>
                    <a:cubicBezTo>
                      <a:pt x="21600" y="18489"/>
                      <a:pt x="21600" y="19124"/>
                      <a:pt x="21481" y="19798"/>
                    </a:cubicBezTo>
                    <a:cubicBezTo>
                      <a:pt x="21331" y="20536"/>
                      <a:pt x="21007" y="21118"/>
                      <a:pt x="20595" y="21386"/>
                    </a:cubicBezTo>
                    <a:cubicBezTo>
                      <a:pt x="20219" y="21600"/>
                      <a:pt x="19865" y="21600"/>
                      <a:pt x="19157" y="21600"/>
                    </a:cubicBezTo>
                    <a:lnTo>
                      <a:pt x="2433" y="21489"/>
                    </a:lnTo>
                    <a:cubicBezTo>
                      <a:pt x="1735" y="21489"/>
                      <a:pt x="1381" y="21489"/>
                      <a:pt x="1005" y="21275"/>
                    </a:cubicBezTo>
                    <a:cubicBezTo>
                      <a:pt x="593" y="21006"/>
                      <a:pt x="269" y="20425"/>
                      <a:pt x="119" y="19687"/>
                    </a:cubicBezTo>
                    <a:cubicBezTo>
                      <a:pt x="0" y="19013"/>
                      <a:pt x="0" y="18378"/>
                      <a:pt x="0" y="17108"/>
                    </a:cubicBezTo>
                    <a:cubicBezTo>
                      <a:pt x="0" y="14983"/>
                      <a:pt x="0" y="12859"/>
                      <a:pt x="0" y="10735"/>
                    </a:cubicBezTo>
                    <a:cubicBezTo>
                      <a:pt x="0" y="9672"/>
                      <a:pt x="0" y="8610"/>
                      <a:pt x="0" y="7548"/>
                    </a:cubicBezTo>
                  </a:path>
                </a:pathLst>
              </a:custGeom>
              <a:noFill/>
              <a:ln w="12700" cap="flat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lIns="25785" tIns="25785" rIns="25785" bIns="25785" numCol="1" anchor="ctr">
                <a:noAutofit/>
              </a:bodyPr>
              <a:lstStyle/>
              <a:p>
                <a:pPr algn="ctr" defTabSz="440055" hangingPunct="0">
                  <a:lnSpc>
                    <a:spcPct val="110000"/>
                  </a:lnSpc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1200" kern="0" spc="139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FZLanTingHeiS-R-GB"/>
                  <a:sym typeface="FZLanTingHeiS-R-GB"/>
                </a:endParaRPr>
              </a:p>
            </p:txBody>
          </p:sp>
          <p:sp>
            <p:nvSpPr>
              <p:cNvPr id="171" name="圆形"/>
              <p:cNvSpPr/>
              <p:nvPr/>
            </p:nvSpPr>
            <p:spPr>
              <a:xfrm>
                <a:off x="101361" y="268586"/>
                <a:ext cx="152654" cy="126296"/>
              </a:xfrm>
              <a:prstGeom prst="ellipse">
                <a:avLst/>
              </a:prstGeom>
              <a:solidFill>
                <a:srgbClr val="C70001"/>
              </a:solidFill>
              <a:ln w="12700" cap="flat">
                <a:solidFill>
                  <a:sysClr val="windowText" lastClr="000000"/>
                </a:solidFill>
                <a:miter lim="400000"/>
              </a:ln>
              <a:effectLst/>
            </p:spPr>
            <p:txBody>
              <a:bodyPr wrap="square" lIns="114256" tIns="114256" rIns="114256" bIns="114256" numCol="1" anchor="ctr">
                <a:noAutofit/>
              </a:bodyPr>
              <a:lstStyle/>
              <a:p>
                <a:pPr defTabSz="1219200" hangingPunct="0">
                  <a:defRPr/>
                </a:pPr>
                <a:endParaRPr sz="1200" kern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6818041" y="3641166"/>
            <a:ext cx="1046158" cy="703854"/>
            <a:chOff x="6855462" y="2347824"/>
            <a:chExt cx="1046158" cy="703854"/>
          </a:xfrm>
        </p:grpSpPr>
        <p:sp>
          <p:nvSpPr>
            <p:cNvPr id="173" name="分布式大数据"/>
            <p:cNvSpPr txBox="1"/>
            <p:nvPr/>
          </p:nvSpPr>
          <p:spPr>
            <a:xfrm>
              <a:off x="6884732" y="2737784"/>
              <a:ext cx="1016887" cy="3138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01" tIns="45701" rIns="45701" bIns="45701" numCol="1" anchor="ctr">
              <a:spAutoFit/>
            </a:bodyPr>
            <a:lstStyle>
              <a:lvl1pPr algn="ctr" defTabSz="435610">
                <a:lnSpc>
                  <a:spcPct val="120000"/>
                </a:lnSpc>
                <a:defRPr sz="2200">
                  <a:solidFill>
                    <a:srgbClr val="EDEDED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lvl1pPr>
            </a:lstStyle>
            <a:p>
              <a:pPr hangingPunct="0">
                <a:defRPr/>
              </a:pPr>
              <a:r>
                <a:rPr lang="zh-CN" altLang="en-US" sz="1200" b="1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分布式存储</a:t>
              </a:r>
              <a:endParaRPr lang="zh-CN" altLang="en-US" sz="1200" b="1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4" name="Distributed big data"/>
            <p:cNvSpPr txBox="1"/>
            <p:nvPr/>
          </p:nvSpPr>
          <p:spPr>
            <a:xfrm>
              <a:off x="6855462" y="2358699"/>
              <a:ext cx="1046158" cy="5631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114256" tIns="114256" rIns="114256" bIns="114256" numCol="1" anchor="t">
              <a:spAutoFit/>
            </a:bodyPr>
            <a:lstStyle>
              <a:lvl1pPr algn="ctr" defTabSz="217805">
                <a:lnSpc>
                  <a:spcPct val="90000"/>
                </a:lnSpc>
                <a:defRPr sz="2000">
                  <a:solidFill>
                    <a:srgbClr val="EDEDED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870585" hangingPunct="0">
                <a:defRPr sz="2000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r>
                <a:rPr lang="en-US" altLang="zh-CN" sz="1200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Distributed</a:t>
              </a:r>
              <a:endParaRPr lang="en-US" altLang="zh-CN"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defTabSz="870585" hangingPunct="0">
                <a:defRPr sz="2000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r>
                <a:rPr lang="en-US" altLang="zh-CN" sz="1200" kern="0" dirty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storage</a:t>
              </a:r>
              <a:endParaRPr lang="en-US" altLang="zh-CN"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75" name="成组"/>
            <p:cNvGrpSpPr/>
            <p:nvPr/>
          </p:nvGrpSpPr>
          <p:grpSpPr>
            <a:xfrm>
              <a:off x="6860162" y="2347824"/>
              <a:ext cx="1041458" cy="702102"/>
              <a:chOff x="63687" y="0"/>
              <a:chExt cx="2208094" cy="1231563"/>
            </a:xfrm>
          </p:grpSpPr>
          <p:sp>
            <p:nvSpPr>
              <p:cNvPr id="176" name="线条"/>
              <p:cNvSpPr/>
              <p:nvPr/>
            </p:nvSpPr>
            <p:spPr>
              <a:xfrm>
                <a:off x="63687" y="0"/>
                <a:ext cx="2208094" cy="1231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20"/>
                    </a:moveTo>
                    <a:cubicBezTo>
                      <a:pt x="0" y="3782"/>
                      <a:pt x="1" y="3652"/>
                      <a:pt x="2" y="3529"/>
                    </a:cubicBezTo>
                    <a:cubicBezTo>
                      <a:pt x="4" y="3283"/>
                      <a:pt x="7" y="3065"/>
                      <a:pt x="15" y="2866"/>
                    </a:cubicBezTo>
                    <a:cubicBezTo>
                      <a:pt x="30" y="2466"/>
                      <a:pt x="60" y="2139"/>
                      <a:pt x="119" y="1802"/>
                    </a:cubicBezTo>
                    <a:cubicBezTo>
                      <a:pt x="269" y="1064"/>
                      <a:pt x="593" y="482"/>
                      <a:pt x="1005" y="214"/>
                    </a:cubicBezTo>
                    <a:cubicBezTo>
                      <a:pt x="1381" y="0"/>
                      <a:pt x="1735" y="0"/>
                      <a:pt x="2443" y="0"/>
                    </a:cubicBezTo>
                    <a:lnTo>
                      <a:pt x="2433" y="0"/>
                    </a:lnTo>
                    <a:lnTo>
                      <a:pt x="19167" y="111"/>
                    </a:lnTo>
                    <a:cubicBezTo>
                      <a:pt x="19865" y="111"/>
                      <a:pt x="20219" y="111"/>
                      <a:pt x="20595" y="325"/>
                    </a:cubicBezTo>
                    <a:cubicBezTo>
                      <a:pt x="21007" y="594"/>
                      <a:pt x="21331" y="1175"/>
                      <a:pt x="21481" y="1913"/>
                    </a:cubicBezTo>
                    <a:cubicBezTo>
                      <a:pt x="21600" y="2587"/>
                      <a:pt x="21600" y="3222"/>
                      <a:pt x="21600" y="4492"/>
                    </a:cubicBezTo>
                    <a:lnTo>
                      <a:pt x="21600" y="17239"/>
                    </a:lnTo>
                    <a:cubicBezTo>
                      <a:pt x="21600" y="18489"/>
                      <a:pt x="21600" y="19124"/>
                      <a:pt x="21481" y="19798"/>
                    </a:cubicBezTo>
                    <a:cubicBezTo>
                      <a:pt x="21331" y="20536"/>
                      <a:pt x="21007" y="21118"/>
                      <a:pt x="20595" y="21386"/>
                    </a:cubicBezTo>
                    <a:cubicBezTo>
                      <a:pt x="20219" y="21600"/>
                      <a:pt x="19865" y="21600"/>
                      <a:pt x="19157" y="21600"/>
                    </a:cubicBezTo>
                    <a:lnTo>
                      <a:pt x="2433" y="21489"/>
                    </a:lnTo>
                    <a:cubicBezTo>
                      <a:pt x="1735" y="21489"/>
                      <a:pt x="1381" y="21489"/>
                      <a:pt x="1005" y="21275"/>
                    </a:cubicBezTo>
                    <a:cubicBezTo>
                      <a:pt x="593" y="21006"/>
                      <a:pt x="269" y="20425"/>
                      <a:pt x="119" y="19687"/>
                    </a:cubicBezTo>
                    <a:cubicBezTo>
                      <a:pt x="0" y="19013"/>
                      <a:pt x="0" y="18378"/>
                      <a:pt x="0" y="17108"/>
                    </a:cubicBezTo>
                    <a:cubicBezTo>
                      <a:pt x="0" y="14983"/>
                      <a:pt x="0" y="12859"/>
                      <a:pt x="0" y="10735"/>
                    </a:cubicBezTo>
                    <a:cubicBezTo>
                      <a:pt x="0" y="9672"/>
                      <a:pt x="0" y="8610"/>
                      <a:pt x="0" y="7548"/>
                    </a:cubicBezTo>
                  </a:path>
                </a:pathLst>
              </a:custGeom>
              <a:noFill/>
              <a:ln w="12700" cap="flat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lIns="25785" tIns="25785" rIns="25785" bIns="25785" numCol="1" anchor="ctr">
                <a:noAutofit/>
              </a:bodyPr>
              <a:lstStyle/>
              <a:p>
                <a:pPr algn="ctr" defTabSz="440055" hangingPunct="0">
                  <a:lnSpc>
                    <a:spcPct val="110000"/>
                  </a:lnSpc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1200" kern="0" spc="139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FZLanTingHeiS-R-GB"/>
                  <a:sym typeface="FZLanTingHeiS-R-GB"/>
                </a:endParaRPr>
              </a:p>
            </p:txBody>
          </p:sp>
          <p:sp>
            <p:nvSpPr>
              <p:cNvPr id="137" name="圆形"/>
              <p:cNvSpPr/>
              <p:nvPr/>
            </p:nvSpPr>
            <p:spPr>
              <a:xfrm>
                <a:off x="101361" y="268586"/>
                <a:ext cx="152654" cy="126296"/>
              </a:xfrm>
              <a:prstGeom prst="ellipse">
                <a:avLst/>
              </a:prstGeom>
              <a:solidFill>
                <a:srgbClr val="C70001"/>
              </a:solidFill>
              <a:ln w="12700" cap="flat">
                <a:solidFill>
                  <a:sysClr val="windowText" lastClr="000000"/>
                </a:solidFill>
                <a:miter lim="400000"/>
              </a:ln>
              <a:effectLst/>
            </p:spPr>
            <p:txBody>
              <a:bodyPr wrap="square" lIns="114256" tIns="114256" rIns="114256" bIns="114256" numCol="1" anchor="ctr">
                <a:noAutofit/>
              </a:bodyPr>
              <a:lstStyle/>
              <a:p>
                <a:pPr defTabSz="1219200" hangingPunct="0">
                  <a:defRPr/>
                </a:pPr>
                <a:endParaRPr sz="1200" kern="0">
                  <a:solidFill>
                    <a:srgbClr val="EEECE1">
                      <a:lumMod val="10000"/>
                    </a:srgbClr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85" name="分布式大数据"/>
          <p:cNvSpPr txBox="1"/>
          <p:nvPr/>
        </p:nvSpPr>
        <p:spPr>
          <a:xfrm>
            <a:off x="7976318" y="4027622"/>
            <a:ext cx="1016887" cy="313894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45701" tIns="45701" rIns="45701" bIns="45701" numCol="1" anchor="ctr">
            <a:spAutoFit/>
          </a:bodyPr>
          <a:lstStyle>
            <a:lvl1pPr algn="ctr" defTabSz="435610">
              <a:lnSpc>
                <a:spcPct val="120000"/>
              </a:lnSpc>
              <a:defRPr sz="2200">
                <a:solidFill>
                  <a:srgbClr val="EDEDED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>
              <a:defRPr/>
            </a:pPr>
            <a:r>
              <a:rPr lang="zh-CN" altLang="en-US" sz="1200" b="1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弹性伸缩云</a:t>
            </a:r>
            <a:endParaRPr lang="zh-CN" altLang="en-US" sz="1200" b="1" kern="0" dirty="0">
              <a:solidFill>
                <a:srgbClr val="EEECE1">
                  <a:lumMod val="10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6" name="Distributed big data"/>
          <p:cNvSpPr txBox="1"/>
          <p:nvPr/>
        </p:nvSpPr>
        <p:spPr>
          <a:xfrm>
            <a:off x="7947048" y="3648537"/>
            <a:ext cx="1134432" cy="56314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114256" tIns="114256" rIns="114256" bIns="114256" numCol="1" anchor="t">
            <a:spAutoFit/>
          </a:bodyPr>
          <a:lstStyle>
            <a:lvl1pPr algn="ctr" defTabSz="217805">
              <a:lnSpc>
                <a:spcPct val="90000"/>
              </a:lnSpc>
              <a:defRPr sz="2000">
                <a:solidFill>
                  <a:srgbClr val="EDEDED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defTabSz="870585" hangingPunct="0">
              <a:defRPr sz="2000">
                <a:solidFill>
                  <a:srgbClr val="FFFFFF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lang="en-US" altLang="zh-CN" sz="1200" kern="0" dirty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Auto scaling cloud</a:t>
            </a:r>
            <a:endParaRPr lang="en-US" altLang="zh-CN" sz="1200" kern="0" dirty="0">
              <a:solidFill>
                <a:srgbClr val="EEECE1">
                  <a:lumMod val="10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87" name="成组"/>
          <p:cNvGrpSpPr/>
          <p:nvPr/>
        </p:nvGrpSpPr>
        <p:grpSpPr>
          <a:xfrm>
            <a:off x="7951748" y="3637662"/>
            <a:ext cx="1041458" cy="702102"/>
            <a:chOff x="63687" y="0"/>
            <a:chExt cx="2208094" cy="1231563"/>
          </a:xfrm>
        </p:grpSpPr>
        <p:sp>
          <p:nvSpPr>
            <p:cNvPr id="188" name="线条"/>
            <p:cNvSpPr/>
            <p:nvPr/>
          </p:nvSpPr>
          <p:spPr>
            <a:xfrm>
              <a:off x="63687" y="0"/>
              <a:ext cx="2208094" cy="123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0"/>
                  </a:moveTo>
                  <a:cubicBezTo>
                    <a:pt x="0" y="3782"/>
                    <a:pt x="1" y="3652"/>
                    <a:pt x="2" y="3529"/>
                  </a:cubicBezTo>
                  <a:cubicBezTo>
                    <a:pt x="4" y="3283"/>
                    <a:pt x="7" y="3065"/>
                    <a:pt x="15" y="2866"/>
                  </a:cubicBezTo>
                  <a:cubicBezTo>
                    <a:pt x="30" y="2466"/>
                    <a:pt x="60" y="2139"/>
                    <a:pt x="119" y="1802"/>
                  </a:cubicBezTo>
                  <a:cubicBezTo>
                    <a:pt x="269" y="1064"/>
                    <a:pt x="593" y="482"/>
                    <a:pt x="1005" y="214"/>
                  </a:cubicBezTo>
                  <a:cubicBezTo>
                    <a:pt x="1381" y="0"/>
                    <a:pt x="1735" y="0"/>
                    <a:pt x="2443" y="0"/>
                  </a:cubicBezTo>
                  <a:lnTo>
                    <a:pt x="2433" y="0"/>
                  </a:lnTo>
                  <a:lnTo>
                    <a:pt x="19167" y="111"/>
                  </a:lnTo>
                  <a:cubicBezTo>
                    <a:pt x="19865" y="111"/>
                    <a:pt x="20219" y="111"/>
                    <a:pt x="20595" y="325"/>
                  </a:cubicBezTo>
                  <a:cubicBezTo>
                    <a:pt x="21007" y="594"/>
                    <a:pt x="21331" y="1175"/>
                    <a:pt x="21481" y="1913"/>
                  </a:cubicBezTo>
                  <a:cubicBezTo>
                    <a:pt x="21600" y="2587"/>
                    <a:pt x="21600" y="3222"/>
                    <a:pt x="21600" y="4492"/>
                  </a:cubicBezTo>
                  <a:lnTo>
                    <a:pt x="21600" y="17239"/>
                  </a:lnTo>
                  <a:cubicBezTo>
                    <a:pt x="21600" y="18489"/>
                    <a:pt x="21600" y="19124"/>
                    <a:pt x="21481" y="19798"/>
                  </a:cubicBezTo>
                  <a:cubicBezTo>
                    <a:pt x="21331" y="20536"/>
                    <a:pt x="21007" y="21118"/>
                    <a:pt x="20595" y="21386"/>
                  </a:cubicBezTo>
                  <a:cubicBezTo>
                    <a:pt x="20219" y="21600"/>
                    <a:pt x="19865" y="21600"/>
                    <a:pt x="19157" y="21600"/>
                  </a:cubicBezTo>
                  <a:lnTo>
                    <a:pt x="2433" y="21489"/>
                  </a:lnTo>
                  <a:cubicBezTo>
                    <a:pt x="1735" y="21489"/>
                    <a:pt x="1381" y="21489"/>
                    <a:pt x="1005" y="21275"/>
                  </a:cubicBezTo>
                  <a:cubicBezTo>
                    <a:pt x="593" y="21006"/>
                    <a:pt x="269" y="20425"/>
                    <a:pt x="119" y="19687"/>
                  </a:cubicBezTo>
                  <a:cubicBezTo>
                    <a:pt x="0" y="19013"/>
                    <a:pt x="0" y="18378"/>
                    <a:pt x="0" y="17108"/>
                  </a:cubicBezTo>
                  <a:cubicBezTo>
                    <a:pt x="0" y="14983"/>
                    <a:pt x="0" y="12859"/>
                    <a:pt x="0" y="10735"/>
                  </a:cubicBezTo>
                  <a:cubicBezTo>
                    <a:pt x="0" y="9672"/>
                    <a:pt x="0" y="8610"/>
                    <a:pt x="0" y="7548"/>
                  </a:cubicBezTo>
                </a:path>
              </a:pathLst>
            </a:custGeom>
            <a:noFill/>
            <a:ln w="12700" cap="flat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lIns="25785" tIns="25785" rIns="25785" bIns="25785" numCol="1" anchor="ctr">
              <a:noAutofit/>
            </a:bodyPr>
            <a:lstStyle/>
            <a:p>
              <a:pPr algn="ctr" defTabSz="440055" hangingPunct="0">
                <a:lnSpc>
                  <a:spcPct val="110000"/>
                </a:lnSpc>
                <a:defRPr spc="139">
                  <a:solidFill>
                    <a:srgbClr val="C7010B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1200" kern="0" spc="139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FZLanTingHeiS-R-GB"/>
                <a:sym typeface="FZLanTingHeiS-R-GB"/>
              </a:endParaRPr>
            </a:p>
          </p:txBody>
        </p:sp>
        <p:sp>
          <p:nvSpPr>
            <p:cNvPr id="189" name="圆形"/>
            <p:cNvSpPr/>
            <p:nvPr/>
          </p:nvSpPr>
          <p:spPr>
            <a:xfrm>
              <a:off x="101361" y="268586"/>
              <a:ext cx="152654" cy="126296"/>
            </a:xfrm>
            <a:prstGeom prst="ellipse">
              <a:avLst/>
            </a:prstGeom>
            <a:solidFill>
              <a:srgbClr val="C70001"/>
            </a:solidFill>
            <a:ln w="12700" cap="flat">
              <a:solidFill>
                <a:sysClr val="windowText" lastClr="000000"/>
              </a:solidFill>
              <a:miter lim="400000"/>
            </a:ln>
            <a:effectLst/>
          </p:spPr>
          <p:txBody>
            <a:bodyPr wrap="square" lIns="114256" tIns="114256" rIns="114256" bIns="114256" numCol="1" anchor="ctr">
              <a:noAutofit/>
            </a:bodyPr>
            <a:lstStyle/>
            <a:p>
              <a:pPr defTabSz="1219200" hangingPunct="0">
                <a:defRPr/>
              </a:pPr>
              <a:endParaRPr sz="1200" kern="0">
                <a:solidFill>
                  <a:srgbClr val="EEECE1">
                    <a:lumMod val="10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8" name="标题 137"/>
          <p:cNvSpPr>
            <a:spLocks noGrp="1"/>
          </p:cNvSpPr>
          <p:nvPr>
            <p:ph type="title"/>
          </p:nvPr>
        </p:nvSpPr>
        <p:spPr>
          <a:xfrm>
            <a:off x="170180" y="4580255"/>
            <a:ext cx="4055110" cy="1143000"/>
          </a:xfrm>
        </p:spPr>
        <p:txBody>
          <a:bodyPr>
            <a:noAutofit/>
          </a:bodyPr>
          <a:p>
            <a:r>
              <a:rPr lang="zh-CN" altLang="en-US" sz="2800" dirty="0"/>
              <a:t>多核架构单位芯片面积提供更强算力，更符合分布式业务的需求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8435" y="1416050"/>
          <a:ext cx="5424170" cy="368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65"/>
                <a:gridCol w="2242820"/>
                <a:gridCol w="2343785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IT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应用</a:t>
                      </a:r>
                      <a:endParaRPr lang="en-US" altLang="zh-CN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堆栈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分布式架构</a:t>
                      </a:r>
                      <a:endParaRPr lang="en-US" altLang="zh-CN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（基于开源分布式软件）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集中架构</a:t>
                      </a:r>
                      <a:endParaRPr lang="en-US" altLang="zh-CN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（基于商业软件）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2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应用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开源的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CRM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ERP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SCM</a:t>
                      </a:r>
                      <a:endParaRPr lang="en-US" altLang="zh-CN" sz="1200" b="1" i="0" u="none" strike="noStrike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企业级的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CRM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ERP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SCM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1187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中间件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Tomcat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Apache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GlassFish</a:t>
                      </a:r>
                      <a:endParaRPr lang="en-US" altLang="zh-CN" sz="1200" b="1" i="0" u="none" strike="noStrike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Weblogic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IIS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WAS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大数据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Hadoop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Spark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MongoDB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Berkeley DB</a:t>
                      </a:r>
                      <a:endParaRPr lang="en-US" altLang="zh-CN" sz="1200" b="1" i="0" u="none" strike="noStrike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Cloudera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Hortonworks</a:t>
                      </a:r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BigData Discovery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数据库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MySQL</a:t>
                      </a:r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PostgreSQL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Oracle DB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SQL Server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DB2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OS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Linux</a:t>
                      </a:r>
                      <a:r>
                        <a:rPr lang="zh-CN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0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Windows </a:t>
                      </a:r>
                      <a:endParaRPr lang="en-US" altLang="zh-CN" sz="1200" b="0" i="0" u="none" strike="noStrike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Linux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Windows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Solaris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AIX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虚拟机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Xen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KVM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Docker</a:t>
                      </a:r>
                      <a:r>
                        <a:rPr lang="zh-CN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b="1" i="0" u="none" strike="noStrike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OpenStack 	</a:t>
                      </a:r>
                      <a:endParaRPr lang="en-US" altLang="zh-CN" sz="1200" b="1" i="0" u="none" strike="noStrike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Oracle VM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Power VM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VMware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服务器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87450" rtl="0" eaLnBrk="1" latinLnBrk="0" hangingPunct="1"/>
                      <a:r>
                        <a:rPr lang="en-US" altLang="zh-CN" sz="1200" b="1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X86 </a:t>
                      </a:r>
                      <a:r>
                        <a:rPr lang="zh-CN" altLang="en-US" sz="1200" b="1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服务器</a:t>
                      </a:r>
                      <a:endParaRPr lang="zh-CN" altLang="en-US" sz="1200" b="1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X86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SPARC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Power 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服务器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存储</a:t>
                      </a:r>
                      <a:endParaRPr lang="zh-CN" altLang="en-US" sz="1200" b="1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187450" rtl="0" eaLnBrk="1" latinLnBrk="0" hangingPunct="1"/>
                      <a:r>
                        <a:rPr lang="zh-CN" altLang="en-US" sz="1200" b="1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分布式文件系统 （</a:t>
                      </a:r>
                      <a:r>
                        <a:rPr lang="en-US" altLang="zh-CN" sz="1200" b="1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Ceph</a:t>
                      </a:r>
                      <a:r>
                        <a:rPr lang="zh-CN" altLang="en-US" sz="1200" b="1" kern="120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</a:rPr>
                        <a:t>） </a:t>
                      </a:r>
                      <a:endParaRPr lang="zh-CN" altLang="en-US" sz="1200" b="1" kern="120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分布式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&amp;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集中式存储（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SAN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NAS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、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Tape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）</a:t>
                      </a:r>
                      <a:endParaRPr lang="zh-CN" altLang="en-US" sz="1200" b="0" baseline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-57150" y="930275"/>
            <a:ext cx="7169150" cy="423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 defTabSz="91440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互联网采用分布式架构，基于开源分布式软件，无商业生态障碍</a:t>
            </a:r>
            <a:endParaRPr lang="en-US" altLang="zh-CN" b="1" kern="0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45" y="1421765"/>
            <a:ext cx="3354705" cy="1383030"/>
          </a:xfrm>
          <a:prstGeom prst="rect">
            <a:avLst/>
          </a:prstGeom>
        </p:spPr>
      </p:pic>
      <p:sp>
        <p:nvSpPr>
          <p:cNvPr id="47" name="TextBox 5"/>
          <p:cNvSpPr txBox="1"/>
          <p:nvPr/>
        </p:nvSpPr>
        <p:spPr>
          <a:xfrm>
            <a:off x="5581015" y="2781300"/>
            <a:ext cx="3392170" cy="12452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分布式架构特征（大系统小做）：</a:t>
            </a:r>
            <a:endParaRPr lang="en-US" altLang="zh-CN" sz="1000" b="1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系统分拆     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  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子系统</a:t>
            </a:r>
            <a:endParaRPr lang="en-US" altLang="zh-CN" sz="1000" b="1" kern="0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子系统分拆  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   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模块</a:t>
            </a:r>
            <a:endParaRPr lang="en-US" altLang="zh-CN" sz="1000" b="1" kern="0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计算分拆     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  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分布式计算（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map reduce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）</a:t>
            </a:r>
            <a:endParaRPr lang="en-US" altLang="zh-CN" sz="1000" b="1" kern="0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存储分拆     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  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分布式存储（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SDS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）</a:t>
            </a:r>
            <a:endParaRPr lang="en-US" altLang="zh-CN" sz="1000" b="1" kern="0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并发            </a:t>
            </a:r>
            <a:r>
              <a:rPr lang="en-US" altLang="zh-CN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  </a:t>
            </a:r>
            <a:r>
              <a:rPr lang="zh-CN" altLang="en-US" sz="1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多核多线程</a:t>
            </a:r>
            <a:endParaRPr lang="zh-CN" altLang="en-US" sz="1000" b="1" kern="0" dirty="0"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4348480"/>
            <a:ext cx="1323340" cy="11830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215" y="4335780"/>
            <a:ext cx="1640840" cy="1171575"/>
          </a:xfrm>
          <a:prstGeom prst="rect">
            <a:avLst/>
          </a:prstGeom>
        </p:spPr>
      </p:pic>
      <p:sp>
        <p:nvSpPr>
          <p:cNvPr id="49" name="TextBox 5"/>
          <p:cNvSpPr txBox="1"/>
          <p:nvPr/>
        </p:nvSpPr>
        <p:spPr>
          <a:xfrm>
            <a:off x="5480104" y="5551916"/>
            <a:ext cx="1809937" cy="29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 algn="ctr" defTabSz="914400">
              <a:lnSpc>
                <a:spcPct val="120000"/>
              </a:lnSpc>
              <a:defRPr/>
            </a:pPr>
            <a:r>
              <a:rPr lang="en-US" altLang="zh-CN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Intel</a:t>
            </a:r>
            <a:r>
              <a:rPr lang="zh-CN" altLang="en-US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：最大 </a:t>
            </a:r>
            <a:r>
              <a:rPr lang="en-US" altLang="zh-CN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28 core</a:t>
            </a:r>
            <a:endParaRPr lang="en-US" altLang="zh-CN" sz="1200" b="1" kern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0" name="TextBox 5"/>
          <p:cNvSpPr txBox="1"/>
          <p:nvPr/>
        </p:nvSpPr>
        <p:spPr>
          <a:xfrm>
            <a:off x="7060879" y="5551916"/>
            <a:ext cx="2174879" cy="29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 algn="ctr" defTabSz="914400">
              <a:lnSpc>
                <a:spcPct val="120000"/>
              </a:lnSpc>
              <a:defRPr/>
            </a:pPr>
            <a:r>
              <a:rPr lang="zh-CN" altLang="en-US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920</a:t>
            </a:r>
            <a:r>
              <a:rPr lang="zh-CN" altLang="en-US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：最大 </a:t>
            </a:r>
            <a:r>
              <a:rPr lang="en-US" altLang="zh-CN" sz="1200" b="1" kern="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 core</a:t>
            </a:r>
            <a:endParaRPr lang="en-US" altLang="zh-CN" sz="1200" b="1" kern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</a:rPr>
              <a:t>计算机系统结构定义与计算机的设计任务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2051050"/>
            <a:ext cx="7846060" cy="296354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00710" y="920750"/>
            <a:ext cx="7597140" cy="1143000"/>
          </a:xfrm>
        </p:spPr>
        <p:txBody>
          <a:bodyPr>
            <a:noAutofit/>
          </a:bodyPr>
          <a:p>
            <a:r>
              <a:rPr lang="zh-CN" altLang="en-US" sz="2400" dirty="0"/>
              <a:t>随着多核</a:t>
            </a:r>
            <a:r>
              <a:rPr lang="en-US" altLang="zh-CN" sz="2400" dirty="0"/>
              <a:t>ARM CPU</a:t>
            </a:r>
            <a:r>
              <a:rPr lang="zh-CN" altLang="en-US" sz="2400" dirty="0"/>
              <a:t>的性能不断增强，应用领域不断扩展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755576" y="548680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85750" y="1357313"/>
            <a:ext cx="8286750" cy="45259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200"/>
              </a:lnSpc>
              <a:buNone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摩尔定律（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Moore Law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1965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年，他预测工业界集成在一个计算机芯片上的元件数量每年翻一番。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1975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年，他更新预测为每两年翻一番。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42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    这已经成为半导体工业界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42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在降低电子器件成本的同时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42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提供更强大芯片的指导原则。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1" name="Group 4"/>
          <p:cNvGrpSpPr/>
          <p:nvPr/>
        </p:nvGrpSpPr>
        <p:grpSpPr bwMode="auto">
          <a:xfrm>
            <a:off x="5436096" y="3620294"/>
            <a:ext cx="2500489" cy="1856987"/>
            <a:chOff x="3515" y="527"/>
            <a:chExt cx="2070" cy="1576"/>
          </a:xfrm>
        </p:grpSpPr>
        <p:pic>
          <p:nvPicPr>
            <p:cNvPr id="12" name="Picture 5" descr="Moore"/>
            <p:cNvPicPr>
              <a:picLocks noChangeAspect="1" noChangeArrowheads="1"/>
            </p:cNvPicPr>
            <p:nvPr/>
          </p:nvPicPr>
          <p:blipFill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570518">
              <a:off x="3515" y="527"/>
              <a:ext cx="1872" cy="1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4367" y="1787"/>
              <a:ext cx="1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C000"/>
                  </a:solidFill>
                  <a:latin typeface="Arial" panose="020B0604020202020204" pitchFamily="34" charset="0"/>
                </a:rPr>
                <a:t>Gordon </a:t>
              </a:r>
              <a:r>
                <a:rPr lang="en-US" altLang="zh-CN" sz="2000" b="1" u="sng">
                  <a:solidFill>
                    <a:srgbClr val="0000FF"/>
                  </a:solidFill>
                  <a:latin typeface="Arial" panose="020B0604020202020204" pitchFamily="34" charset="0"/>
                  <a:hlinkClick r:id="rId2" tooltip="Moore"/>
                </a:rPr>
                <a:t>Moore</a:t>
              </a:r>
              <a:endParaRPr lang="en-US" altLang="zh-CN" sz="2000" b="1" u="sng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4" descr="MooresLawgraph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424862" cy="502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9552" y="746493"/>
            <a:ext cx="5386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制造工艺的摩尔定律</a:t>
            </a:r>
            <a:endParaRPr lang="zh-CN" altLang="en-US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23528" y="1700808"/>
            <a:ext cx="4032448" cy="392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沙子：硅是地壳内第二丰富的元素，而脱氧后的沙子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尤其是石英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最多。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包含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25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％的硅元素，以二氧化硅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(SiO2)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的形式存在，这也是半导体制造产业的基础。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181475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95536" y="2075292"/>
            <a:ext cx="8534400" cy="3672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  <a:defRPr/>
            </a:pPr>
            <a:r>
              <a:rPr lang="zh-CN" altLang="en-US" sz="2400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集成电路逻辑技术</a:t>
            </a:r>
            <a:endParaRPr lang="zh-CN" altLang="en-US" sz="2400" dirty="0" smtClean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晶体管密度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增加 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35%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Die size</a:t>
            </a:r>
            <a:r>
              <a:rPr lang="en-US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芯片尺寸）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 10%-20%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每个芯片晶体管数量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:40-55%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defRPr/>
            </a:pPr>
            <a:r>
              <a:rPr lang="zh-CN" altLang="en-US" sz="2400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半导体</a:t>
            </a:r>
            <a:r>
              <a:rPr lang="en-US" altLang="zh-CN" sz="2400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DRAM</a:t>
            </a:r>
            <a:endParaRPr lang="en-US" altLang="zh-CN" sz="2400" dirty="0" smtClean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容量：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40%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访问速度：   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about 10%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224013" y="1091621"/>
            <a:ext cx="6877446" cy="6540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zh-CN" altLang="en-US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2461" y="1916832"/>
            <a:ext cx="8534400" cy="3672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  <a:defRPr/>
            </a:pPr>
            <a:r>
              <a:rPr lang="zh-CN" altLang="en-US" sz="2400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磁盘技术</a:t>
            </a:r>
            <a:endParaRPr lang="zh-CN" altLang="en-US" sz="2400" dirty="0" smtClean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密度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 30% </a:t>
            </a:r>
            <a:r>
              <a:rPr lang="en-US" altLang="zh-CN" sz="2000" dirty="0" err="1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p.y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 Before 1990;    60% </a:t>
            </a:r>
            <a:r>
              <a:rPr lang="en-US" altLang="zh-CN" sz="2000" dirty="0" err="1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p.y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1990-1996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100 </a:t>
            </a:r>
            <a:r>
              <a:rPr lang="en-US" altLang="zh-CN" sz="2000" dirty="0" err="1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p.y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 1996-2004 ;    30% </a:t>
            </a:r>
            <a:r>
              <a:rPr lang="en-US" altLang="zh-CN" sz="2000" dirty="0" err="1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p.y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after 2004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容量：   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about 60% per year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100"/>
              </a:lnSpc>
              <a:defRPr/>
            </a:pPr>
            <a:r>
              <a:rPr lang="zh-CN" altLang="en-US" sz="2400" dirty="0" smtClean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</a:t>
            </a:r>
            <a:endParaRPr lang="zh-CN" altLang="en-US" sz="2400" dirty="0" smtClean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1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带宽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       10Mb </a:t>
            </a: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 100Mb  1Gb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ts val="31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   10 years          5 years</a:t>
            </a:r>
            <a:endParaRPr lang="en-US" altLang="zh-CN" sz="2000" dirty="0" smtClean="0">
              <a:solidFill>
                <a:schemeClr val="tx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50938" y="985250"/>
            <a:ext cx="6877446" cy="6540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zh-CN" altLang="en-US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0960" y="2060848"/>
            <a:ext cx="8501076" cy="35976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经验法则（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 rule of thumb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2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成本减少速度与密度增加速度成比例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200"/>
              </a:lnSpc>
            </a:pP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技术阈值（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Technology thresholds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）：</a:t>
            </a: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对设计有重大影响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2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实现技术在持续改进到阈值，就会使设计发生飞跃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2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例如：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1980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年代末，单芯片可集成百万只晶体管，使得一级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Cache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可以与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集成在一个芯片上。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52932" y="1031624"/>
            <a:ext cx="8229600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特别注意</a:t>
            </a:r>
            <a:endParaRPr lang="zh-CN" altLang="en-US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512" y="2132857"/>
            <a:ext cx="9144000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带宽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吞吐量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在给定时间完成的工作总量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时延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响应时间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一个事件从开始到完成的时间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294978" y="3588354"/>
            <a:ext cx="8443913" cy="12027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经验法则（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Rule of thumb</a:t>
            </a:r>
            <a:r>
              <a:rPr lang="en-US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带宽增加速度与时延平方改进速度成比例</a:t>
            </a:r>
            <a:endParaRPr lang="zh-CN" altLang="en-US" sz="24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5536" y="1052736"/>
            <a:ext cx="8353425" cy="7097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性能趋势： 带宽改进优于时延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9721"/>
            <a:ext cx="67691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3568" y="908720"/>
            <a:ext cx="8180957" cy="11223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性能趋势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带宽改进优于时延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3568" y="1124744"/>
            <a:ext cx="8172450" cy="7667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smtClean="0"/>
              <a:t>微处理器性能的里程碑</a:t>
            </a:r>
            <a:endParaRPr lang="zh-CN" altLang="en-US" sz="3200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67544" y="1700808"/>
          <a:ext cx="8280920" cy="4587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0160"/>
                <a:gridCol w="1008112"/>
                <a:gridCol w="1080120"/>
                <a:gridCol w="864096"/>
                <a:gridCol w="864096"/>
                <a:gridCol w="792088"/>
                <a:gridCol w="1008112"/>
                <a:gridCol w="12241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产品</a:t>
                      </a:r>
                      <a:endParaRPr lang="zh-CN" altLang="en-US" sz="18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80286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80386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80486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Pentium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Pentium</a:t>
                      </a:r>
                      <a:r>
                        <a:rPr kumimoji="0" lang="en-US" altLang="zh-CN" sz="1800" b="1" kern="1200" baseline="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 Pro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P4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800" b="1" kern="1200" dirty="0" smtClean="0">
                          <a:solidFill>
                            <a:schemeClr val="lt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I7</a:t>
                      </a:r>
                      <a:endParaRPr kumimoji="0" lang="zh-CN" altLang="en-US" sz="1800" b="1" kern="1200" dirty="0">
                        <a:solidFill>
                          <a:schemeClr val="lt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年份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晶片大小（平方毫米）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晶体管数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275,000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1,200,000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3,100,000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5,500,000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42,000,000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1,170,000,000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核数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管脚数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1366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总线宽度（位）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时钟频率（</a:t>
                      </a:r>
                      <a:r>
                        <a:rPr lang="en-US" altLang="zh-CN" dirty="0" smtClean="0"/>
                        <a:t>MHz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3333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143635"/>
            <a:ext cx="8180070" cy="4735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821" y="1628934"/>
            <a:ext cx="7177564" cy="38814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1233011"/>
            <a:ext cx="1872139" cy="103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932021" y="1568133"/>
            <a:ext cx="7355205" cy="38738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其他国产处理器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2100" dirty="0">
                <a:solidFill>
                  <a:srgbClr val="0070C0"/>
                </a:solidFill>
              </a:rPr>
              <a:t>飞腾（</a:t>
            </a:r>
            <a:r>
              <a:rPr lang="en-US" altLang="zh-CN" sz="2100" dirty="0">
                <a:solidFill>
                  <a:srgbClr val="0070C0"/>
                </a:solidFill>
              </a:rPr>
              <a:t>PHYTIUM</a:t>
            </a:r>
            <a:r>
              <a:rPr lang="zh-CN" altLang="en-US" sz="2100" dirty="0">
                <a:solidFill>
                  <a:srgbClr val="0070C0"/>
                </a:solidFill>
              </a:rPr>
              <a:t>，</a:t>
            </a:r>
            <a:r>
              <a:rPr lang="zh-CN" altLang="zh-CN" sz="2100" dirty="0">
                <a:solidFill>
                  <a:srgbClr val="0070C0"/>
                </a:solidFill>
              </a:rPr>
              <a:t>国防科大）</a:t>
            </a:r>
            <a:endParaRPr lang="zh-CN" altLang="zh-CN" sz="21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FT-1500A，采用ARM64微架构（AArch64），支持ARMv8指令集，由天津飞腾公司设计，采用28</a:t>
            </a:r>
            <a:r>
              <a:rPr lang="en-US" altLang="zh-CN" sz="1800" dirty="0"/>
              <a:t>nm</a:t>
            </a:r>
            <a:r>
              <a:rPr lang="zh-CN" altLang="zh-CN" sz="1800" dirty="0"/>
              <a:t>制程制造，芯片内置32通道PCIe通道，双千兆以太网络适配器，支持ITS的GICv3中断控制器，电源管理等，目前有4核心型号以及16核心型号。</a:t>
            </a:r>
            <a:endParaRPr lang="zh-CN" altLang="zh-CN" sz="18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/>
              <a:t>4核心型号主要用于瘦客户端以及轻量级服务器上，内置双通道DDR3-1600存储器控制器，热设计功耗15W，主频2.0GHz；</a:t>
            </a:r>
            <a:endParaRPr lang="zh-CN" altLang="zh-CN" sz="18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/>
              <a:t>16核心型号用于大型服务器上，支持硬件虚拟化，内置4通道DDR3-1600存储器控制器，热设计功耗35W，</a:t>
            </a:r>
            <a:r>
              <a:rPr lang="zh-CN" altLang="zh-CN" sz="1800" dirty="0">
                <a:sym typeface="+mn-ea"/>
              </a:rPr>
              <a:t>主频</a:t>
            </a:r>
            <a:r>
              <a:rPr lang="zh-CN" altLang="zh-CN" sz="1800" dirty="0"/>
              <a:t>2GHz。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endParaRPr lang="zh-CN" altLang="en-US" sz="165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2670" y="1122363"/>
            <a:ext cx="1208246" cy="12082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6285" y="5517515"/>
            <a:ext cx="6430645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sym typeface="+mn-ea"/>
              </a:rPr>
              <a:t>6</a:t>
            </a:r>
            <a:r>
              <a:rPr altLang="en-US" dirty="0">
                <a:solidFill>
                  <a:srgbClr val="C00000"/>
                </a:solidFill>
                <a:sym typeface="+mn-ea"/>
              </a:rPr>
              <a:t>大知名国产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CPU</a:t>
            </a:r>
            <a:r>
              <a:rPr altLang="en-US" dirty="0">
                <a:solidFill>
                  <a:srgbClr val="C00000"/>
                </a:solidFill>
                <a:sym typeface="+mn-ea"/>
              </a:rPr>
              <a:t>：华为鲲鹏、龙芯、兆芯、海光、飞腾、申威</a:t>
            </a:r>
            <a:endParaRPr altLang="en-US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942023" y="1300321"/>
            <a:ext cx="7335679" cy="358902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其他国产处理器</a:t>
            </a:r>
            <a:endParaRPr lang="zh-CN" altLang="zh-CN" sz="1800" dirty="0"/>
          </a:p>
          <a:p>
            <a:pPr marL="0" algn="l">
              <a:lnSpc>
                <a:spcPct val="120000"/>
              </a:lnSpc>
              <a:buClrTx/>
              <a:buSzTx/>
              <a:buNone/>
            </a:pPr>
            <a:r>
              <a:rPr lang="zh-CN" altLang="zh-CN" sz="2100" dirty="0">
                <a:solidFill>
                  <a:srgbClr val="0070C0"/>
                </a:solidFill>
              </a:rPr>
              <a:t>龙芯（</a:t>
            </a:r>
            <a:r>
              <a:rPr lang="en-US" altLang="zh-CN" sz="2100" dirty="0">
                <a:solidFill>
                  <a:srgbClr val="0070C0"/>
                </a:solidFill>
              </a:rPr>
              <a:t>LOONGSON</a:t>
            </a:r>
            <a:r>
              <a:rPr lang="zh-CN" altLang="en-US" sz="2100" dirty="0">
                <a:solidFill>
                  <a:srgbClr val="0070C0"/>
                </a:solidFill>
              </a:rPr>
              <a:t>，</a:t>
            </a:r>
            <a:r>
              <a:rPr lang="zh-CN" altLang="zh-CN" sz="2100" dirty="0">
                <a:solidFill>
                  <a:srgbClr val="0070C0"/>
                </a:solidFill>
              </a:rPr>
              <a:t>中科院）</a:t>
            </a:r>
            <a:endParaRPr lang="zh-CN" altLang="zh-CN" sz="21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>
                <a:sym typeface="+mn-ea"/>
              </a:rPr>
              <a:t>“龙芯一号”诞生于</a:t>
            </a:r>
            <a:r>
              <a:rPr lang="zh-CN" altLang="zh-CN" sz="1800" dirty="0"/>
              <a:t>2002年8月10日，龙芯从2001年至今共开发了1号、2号、3号三个系列处理器和龙芯桥片系列，在政企、安全、金融、能源等应用场景得到了广泛的应用。 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龙芯1号系列为32位低功耗、低成本处理器，主要面向低端嵌入式和专用应用领域；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龙芯2号系列为64位低功耗单核或双核系列处理器，主要面向工控和终端等领域；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龙芯3号系列为64位多核系列处理器, 主要面向桌面和服务器等领域。</a:t>
            </a:r>
            <a:endParaRPr lang="zh-CN" altLang="zh-CN" sz="1800" dirty="0"/>
          </a:p>
          <a:p>
            <a:pPr marL="0" indent="0">
              <a:lnSpc>
                <a:spcPct val="120000"/>
              </a:lnSpc>
              <a:buNone/>
            </a:pPr>
            <a:endParaRPr lang="zh-CN" altLang="en-US" sz="16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6625" y="974884"/>
            <a:ext cx="1070134" cy="10672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4649" y="2046923"/>
            <a:ext cx="227774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35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全自主的指令集LoongArch</a:t>
            </a:r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756285" y="5517515"/>
            <a:ext cx="6430645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sym typeface="+mn-ea"/>
              </a:rPr>
              <a:t>6</a:t>
            </a:r>
            <a:r>
              <a:rPr altLang="en-US" dirty="0">
                <a:solidFill>
                  <a:srgbClr val="C00000"/>
                </a:solidFill>
                <a:sym typeface="+mn-ea"/>
              </a:rPr>
              <a:t>大知名国产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CPU</a:t>
            </a:r>
            <a:r>
              <a:rPr altLang="en-US" dirty="0">
                <a:solidFill>
                  <a:srgbClr val="C00000"/>
                </a:solidFill>
                <a:sym typeface="+mn-ea"/>
              </a:rPr>
              <a:t>：华为鲲鹏、龙芯、兆芯、海光、飞腾、申威</a:t>
            </a:r>
            <a:endParaRPr altLang="en-US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180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>
                <a:solidFill>
                  <a:srgbClr val="0000FF"/>
                </a:solidFill>
              </a:rPr>
              <a:t>1.1 </a:t>
            </a:r>
            <a:r>
              <a:rPr lang="zh-CN" altLang="en-US" sz="2800" smtClean="0">
                <a:solidFill>
                  <a:srgbClr val="0000FF"/>
                </a:solidFill>
              </a:rPr>
              <a:t>引言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8313" y="1208941"/>
            <a:ext cx="475175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  <a:hlinkClick r:id="rId1" tooltip="二氧化硅"/>
              </a:rPr>
              <a:t>二氧化硅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经由电弧炉提炼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，盐酸氯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化并经蒸馏后，制成了高纯度的</a:t>
            </a:r>
            <a:r>
              <a:rPr lang="en-US" altLang="zh-CN" dirty="0" err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hlinkClick r:id="rId2" tooltip="多晶硅"/>
              </a:rPr>
              <a:t>多晶硅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其纯度高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达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99.999999999%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。晶圆制造厂再将此多晶硅熔解，再于溶液内掺入一小粒的硅晶体晶种，然后将其慢慢拉出，以形成圆柱状的单晶硅晶棒，由于硅晶棒是由一颗小晶粒在融熔态的硅原料中逐渐生成，此过程称为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长晶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 descr="http://hard.zol.com.cn/2003/1022/images/10268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80728"/>
            <a:ext cx="3331095" cy="242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http://hard.zol.com.cn/2003/1022/images/10268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3331097" cy="228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43608" y="836712"/>
            <a:ext cx="7275512" cy="6477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 技术挑战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7544" y="1340768"/>
            <a:ext cx="8568952" cy="5112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集成电路特征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特征尺寸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(feature size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4000"/>
              </a:lnSpc>
              <a:defRPr/>
            </a:pP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microns in 1971 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0.18microns in 2001</a:t>
            </a:r>
            <a:endParaRPr lang="en-US" altLang="zh-CN" sz="20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ts val="4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    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0.09 microns  in 2006 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65nm 40nm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 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32nm  in 2011 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经验法则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: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 晶体管性能改进与特征尺寸减少成线性关系。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                       </a:t>
            </a:r>
            <a:endParaRPr lang="zh-CN" altLang="en-US" sz="20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>
              <a:lnSpc>
                <a:spcPts val="40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集成电路密度改进既是机会也是挑战：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ts val="4000"/>
              </a:lnSpc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纳米效应：特征尺寸减少→连线缩短→单位长度的电阻和电容增加→ 信号延迟增大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（与电阻和电容的乘积成正比）</a:t>
            </a:r>
            <a:endParaRPr lang="zh-CN" altLang="en-US" sz="16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marL="457200" lvl="1" indent="0">
              <a:lnSpc>
                <a:spcPts val="4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   （特征尺寸减少→晶体管越小→漏电流越大→ 功耗增大</a:t>
            </a:r>
            <a:r>
              <a:rPr lang="en-US" altLang="zh-CN" sz="16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/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单位面积）   </a:t>
            </a:r>
            <a:endParaRPr lang="zh-CN" altLang="en-US" sz="16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>
              <a:lnSpc>
                <a:spcPts val="40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导线信号延迟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---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主要的设计限制，与工艺有关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5692763" y="1056691"/>
            <a:ext cx="3415740" cy="685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技术发展趋势</a:t>
            </a:r>
            <a:endParaRPr 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Group 88"/>
          <p:cNvGraphicFramePr>
            <a:graphicFrameLocks noGrp="1"/>
          </p:cNvGraphicFramePr>
          <p:nvPr/>
        </p:nvGraphicFramePr>
        <p:xfrm>
          <a:off x="868943" y="3218167"/>
          <a:ext cx="7652802" cy="2742924"/>
        </p:xfrm>
        <a:graphic>
          <a:graphicData uri="http://schemas.openxmlformats.org/drawingml/2006/table">
            <a:tbl>
              <a:tblPr/>
              <a:tblGrid>
                <a:gridCol w="835995"/>
                <a:gridCol w="3984190"/>
                <a:gridCol w="2068717"/>
                <a:gridCol w="763900"/>
              </a:tblGrid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+mn-cs"/>
                        </a:rPr>
                        <a:t>年份</a:t>
                      </a:r>
                      <a:endParaRPr kumimoji="0" lang="en-A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计算机中使用的技术</a:t>
                      </a: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相对性能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/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单价</a:t>
                      </a: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1951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Vacuum </a:t>
                      </a:r>
                      <a:r>
                        <a:rPr kumimoji="0" lang="en-A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tube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endParaRPr kumimoji="0" lang="en-A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1965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Transistor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35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endParaRPr kumimoji="0" lang="en-A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1975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Integrated circuit (IC)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900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endParaRPr kumimoji="0" lang="en-A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1995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Very large scale IC (VLSI)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2,400,000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endParaRPr kumimoji="0" lang="en-A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2005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Ultra large scale IC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6,200,000,000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charset="0"/>
                        <a:buNone/>
                      </a:pP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97" marB="4569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89"/>
          <p:cNvSpPr txBox="1">
            <a:spLocks noChangeArrowheads="1"/>
          </p:cNvSpPr>
          <p:nvPr/>
        </p:nvSpPr>
        <p:spPr bwMode="auto">
          <a:xfrm>
            <a:off x="6691815" y="2123990"/>
            <a:ext cx="1417637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1400" dirty="0">
                <a:cs typeface="+mn-cs"/>
              </a:rPr>
              <a:t>DRAM capacity</a:t>
            </a:r>
            <a:endParaRPr lang="en-AU" sz="1400" dirty="0">
              <a:cs typeface="+mn-cs"/>
            </a:endParaRPr>
          </a:p>
        </p:txBody>
      </p:sp>
      <p:pic>
        <p:nvPicPr>
          <p:cNvPr id="7" name="Picture 90" descr="f01-12-P374493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558274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实现技术的趋势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755576" y="548680"/>
            <a:ext cx="7562641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量化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设计与分析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基础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计算机的分类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计算机系统结构定义和计算机的设计任务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实现技术的趋势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1.5  </a:t>
            </a:r>
            <a:r>
              <a:rPr lang="zh-CN" altLang="en-US" sz="2400" b="1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集成电路功耗的趋势</a:t>
            </a:r>
            <a:endParaRPr lang="en-US" altLang="zh-CN" sz="2400" b="1" kern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成本的趋势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可靠性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测量、报告和总结计算机性能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计算机设计的量化原则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ts val="31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 </a:t>
            </a:r>
            <a:r>
              <a:rPr lang="zh-CN" altLang="en-US" sz="24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综合：性能和性价比</a:t>
            </a:r>
            <a:endParaRPr lang="en-US" altLang="zh-CN" sz="24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Straight Connector 9"/>
          <p:cNvCxnSpPr/>
          <p:nvPr/>
        </p:nvCxnSpPr>
        <p:spPr>
          <a:xfrm>
            <a:off x="682352" y="1267172"/>
            <a:ext cx="5257800" cy="1588"/>
          </a:xfrm>
          <a:prstGeom prst="line">
            <a:avLst/>
          </a:prstGeom>
          <a:ln w="476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67544" y="1124745"/>
            <a:ext cx="8229600" cy="25202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功耗对芯片的规模也提出了挑战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 第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个微处理器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: 1/10watt --&gt;  2GHz P4: 135watt</a:t>
            </a:r>
            <a:endParaRPr lang="en-US" altLang="zh-CN" sz="20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技术挑战：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分配功率</a:t>
            </a:r>
            <a:endParaRPr lang="zh-CN" altLang="en-US" sz="20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散热</a:t>
            </a:r>
            <a:endParaRPr lang="zh-CN" altLang="en-US" sz="2000" dirty="0" smtClean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defRPr/>
            </a:pP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避免过热点</a:t>
            </a:r>
            <a:endParaRPr lang="zh-CN" altLang="en-US" sz="2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16016" y="5598020"/>
            <a:ext cx="696912" cy="56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chemeClr val="tx2"/>
                </a:solidFill>
              </a:rPr>
              <a:t>P4 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pic>
        <p:nvPicPr>
          <p:cNvPr id="5" name="Picture 5" descr="P4dielow10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38" y="3645025"/>
            <a:ext cx="1940112" cy="18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902145" y="3971885"/>
            <a:ext cx="29338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dirty="0"/>
              <a:t>August 27, 2003</a:t>
            </a:r>
            <a:endParaRPr lang="en-US" altLang="zh-CN" dirty="0"/>
          </a:p>
          <a:p>
            <a:pPr algn="l"/>
            <a:r>
              <a:rPr lang="en-US" altLang="zh-CN" dirty="0"/>
              <a:t>@3.2 GHz core</a:t>
            </a:r>
            <a:endParaRPr lang="en-US" altLang="zh-CN" dirty="0"/>
          </a:p>
          <a:p>
            <a:pPr algn="l"/>
            <a:r>
              <a:rPr lang="en-US" altLang="zh-CN" dirty="0"/>
              <a:t>55 Million 0.13µ transistors</a:t>
            </a:r>
            <a:endParaRPr lang="en-US" altLang="zh-CN" dirty="0"/>
          </a:p>
          <a:p>
            <a:pPr algn="l"/>
            <a:r>
              <a:rPr lang="en-US" altLang="zh-CN" dirty="0"/>
              <a:t>1249 SPECint2000</a:t>
            </a:r>
            <a:endParaRPr lang="en-US" altLang="zh-CN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8129" y="3993846"/>
            <a:ext cx="1046981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chemeClr val="tx2"/>
                </a:solidFill>
              </a:rPr>
              <a:t>386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8058" y="5546725"/>
            <a:ext cx="26645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May 1986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@16 MHz core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275,000 1.5µ transistors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~1.2 SPECint2000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 descr="386B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5"/>
            <a:ext cx="2075778" cy="18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Group 4"/>
          <p:cNvGrpSpPr/>
          <p:nvPr/>
        </p:nvGrpSpPr>
        <p:grpSpPr bwMode="auto">
          <a:xfrm>
            <a:off x="877657" y="1104086"/>
            <a:ext cx="3926408" cy="2355056"/>
            <a:chOff x="64" y="592"/>
            <a:chExt cx="2864" cy="1824"/>
          </a:xfrm>
        </p:grpSpPr>
        <p:sp>
          <p:nvSpPr>
            <p:cNvPr id="4" name="AutoShape 5"/>
            <p:cNvSpPr>
              <a:spLocks noChangeArrowheads="1"/>
            </p:cNvSpPr>
            <p:nvPr/>
          </p:nvSpPr>
          <p:spPr bwMode="invGray">
            <a:xfrm>
              <a:off x="96" y="624"/>
              <a:ext cx="2832" cy="1728"/>
            </a:xfrm>
            <a:prstGeom prst="roundRect">
              <a:avLst>
                <a:gd name="adj" fmla="val 4477"/>
              </a:avLst>
            </a:prstGeom>
            <a:gradFill rotWithShape="1">
              <a:gsLst>
                <a:gs pos="0">
                  <a:srgbClr val="18185E"/>
                </a:gs>
                <a:gs pos="50000">
                  <a:srgbClr val="3333CC"/>
                </a:gs>
                <a:gs pos="100000">
                  <a:srgbClr val="18185E"/>
                </a:gs>
              </a:gsLst>
              <a:lin ang="2700000" scaled="1"/>
            </a:gradFill>
            <a:ln>
              <a:noFill/>
            </a:ln>
            <a:effectLst>
              <a:prstShdw prst="shdw17" dist="17961" dir="2700000">
                <a:srgbClr val="1F1F7A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5" name="Object 6"/>
            <p:cNvGraphicFramePr>
              <a:graphicFrameLocks noChangeAspect="1"/>
            </p:cNvGraphicFramePr>
            <p:nvPr/>
          </p:nvGraphicFramePr>
          <p:xfrm>
            <a:off x="64" y="592"/>
            <a:ext cx="2864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6" name="" r:id="rId1" imgW="4547870" imgH="2895600" progId="Excel.Chart.8">
                    <p:embed/>
                  </p:oleObj>
                </mc:Choice>
                <mc:Fallback>
                  <p:oleObj name="" r:id="rId1" imgW="4547870" imgH="2895600" progId="Excel.Char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" y="592"/>
                          <a:ext cx="2864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7"/>
          <p:cNvGrpSpPr/>
          <p:nvPr/>
        </p:nvGrpSpPr>
        <p:grpSpPr bwMode="auto">
          <a:xfrm>
            <a:off x="4525074" y="3994297"/>
            <a:ext cx="3863350" cy="2429611"/>
            <a:chOff x="96" y="2577"/>
            <a:chExt cx="2628" cy="1551"/>
          </a:xfrm>
        </p:grpSpPr>
        <p:sp>
          <p:nvSpPr>
            <p:cNvPr id="7" name="AutoShape 8"/>
            <p:cNvSpPr>
              <a:spLocks noChangeArrowheads="1"/>
            </p:cNvSpPr>
            <p:nvPr/>
          </p:nvSpPr>
          <p:spPr bwMode="invGray">
            <a:xfrm>
              <a:off x="96" y="2577"/>
              <a:ext cx="2628" cy="1551"/>
            </a:xfrm>
            <a:prstGeom prst="roundRect">
              <a:avLst>
                <a:gd name="adj" fmla="val 4477"/>
              </a:avLst>
            </a:prstGeom>
            <a:gradFill rotWithShape="1">
              <a:gsLst>
                <a:gs pos="0">
                  <a:srgbClr val="18185E"/>
                </a:gs>
                <a:gs pos="50000">
                  <a:srgbClr val="3333CC"/>
                </a:gs>
                <a:gs pos="100000">
                  <a:srgbClr val="18185E"/>
                </a:gs>
              </a:gsLst>
              <a:lin ang="2700000" scaled="1"/>
            </a:gradFill>
            <a:ln>
              <a:noFill/>
            </a:ln>
            <a:effectLst>
              <a:prstShdw prst="shdw17" dist="17961" dir="2700000">
                <a:srgbClr val="1F1F7A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120" y="2584"/>
            <a:ext cx="2375" cy="1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7" name="" r:id="rId3" imgW="4547870" imgH="2895600" progId="Excel.Chart.8">
                    <p:embed/>
                  </p:oleObj>
                </mc:Choice>
                <mc:Fallback>
                  <p:oleObj name="" r:id="rId3" imgW="4547870" imgH="2895600" progId="Excel.Chart.8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" y="2584"/>
                          <a:ext cx="2375" cy="1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105400" y="1371600"/>
            <a:ext cx="3538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性能与面积之间的关系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187624" y="4725144"/>
            <a:ext cx="2662238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功率利用率下降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197610"/>
            <a:ext cx="8599170" cy="4566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55576" y="1781041"/>
            <a:ext cx="7632848" cy="3600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动态功率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开关晶体管产生的功耗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dirty="0" smtClean="0"/>
              <a:t>Power </a:t>
            </a:r>
            <a:r>
              <a:rPr lang="en-US" altLang="zh-CN" sz="2400" baseline="-25000" dirty="0" smtClean="0"/>
              <a:t>dynamic</a:t>
            </a:r>
            <a:r>
              <a:rPr lang="en-US" altLang="zh-CN" sz="2400" dirty="0" smtClean="0"/>
              <a:t> = </a:t>
            </a:r>
            <a:r>
              <a:rPr lang="en-US" altLang="zh-CN" sz="2400" dirty="0" smtClean="0">
                <a:latin typeface="Arial" panose="020B0604020202020204" pitchFamily="34" charset="0"/>
              </a:rPr>
              <a:t>½</a:t>
            </a:r>
            <a:r>
              <a:rPr lang="en-US" altLang="zh-CN" sz="2400" dirty="0" smtClean="0"/>
              <a:t> *Capacitive load * Voltage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 * Frequency switched</a:t>
            </a:r>
            <a:endParaRPr lang="en-US" altLang="zh-CN" sz="2400" dirty="0" smtClean="0"/>
          </a:p>
          <a:p>
            <a:pPr lvl="1">
              <a:lnSpc>
                <a:spcPct val="130000"/>
              </a:lnSpc>
            </a:pPr>
            <a:r>
              <a:rPr lang="en-US" altLang="zh-CN" sz="2400" dirty="0" smtClean="0"/>
              <a:t>Energy </a:t>
            </a:r>
            <a:r>
              <a:rPr lang="en-US" altLang="zh-CN" sz="2400" baseline="-25000" dirty="0" smtClean="0"/>
              <a:t>dynamic</a:t>
            </a:r>
            <a:r>
              <a:rPr lang="en-US" altLang="zh-CN" sz="2400" dirty="0" smtClean="0"/>
              <a:t> = Capacitive load * Voltage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静态功率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晶体管在关闭时漏电产生的功耗</a:t>
            </a:r>
            <a:endParaRPr lang="zh-CN" altLang="en-US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dirty="0" smtClean="0"/>
              <a:t>Power</a:t>
            </a:r>
            <a:r>
              <a:rPr lang="en-US" altLang="zh-CN" sz="2400" baseline="-25000" dirty="0" smtClean="0"/>
              <a:t> static</a:t>
            </a:r>
            <a:r>
              <a:rPr lang="en-US" altLang="zh-CN" sz="2400" dirty="0" smtClean="0"/>
              <a:t> = current static * Voltage</a:t>
            </a:r>
            <a:endParaRPr lang="en-US" altLang="zh-CN" sz="24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0617" y="980728"/>
            <a:ext cx="2580809" cy="6147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两个概念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52932" y="928480"/>
            <a:ext cx="8229600" cy="6788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经验法则</a:t>
            </a:r>
            <a:endParaRPr lang="zh-CN" altLang="en-US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42094" y="1801770"/>
            <a:ext cx="8229600" cy="227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电压减少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10%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lvl="1" indent="-342900">
              <a:lnSpc>
                <a:spcPts val="3600"/>
              </a:lnSpc>
              <a:buClr>
                <a:schemeClr val="hlink"/>
              </a:buClr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频率减少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10%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6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功率减少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30%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ts val="3600"/>
              </a:lnSpc>
              <a:defRPr/>
            </a:pP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性能减少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&lt; 10%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600"/>
              </a:lnSpc>
              <a:defRPr/>
            </a:pPr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Group 22"/>
          <p:cNvGraphicFramePr>
            <a:graphicFrameLocks noGrp="1"/>
          </p:cNvGraphicFramePr>
          <p:nvPr/>
        </p:nvGraphicFramePr>
        <p:xfrm>
          <a:off x="971599" y="4275054"/>
          <a:ext cx="7370589" cy="1082088"/>
        </p:xfrm>
        <a:graphic>
          <a:graphicData uri="http://schemas.openxmlformats.org/drawingml/2006/table">
            <a:tbl>
              <a:tblPr/>
              <a:tblGrid>
                <a:gridCol w="1843008"/>
                <a:gridCol w="1892118"/>
                <a:gridCol w="1464584"/>
                <a:gridCol w="2170879"/>
              </a:tblGrid>
              <a:tr h="624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Voltage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Frequency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Power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Performance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1%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1%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3%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0.66%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3" name="Group 37"/>
          <p:cNvGraphicFramePr/>
          <p:nvPr/>
        </p:nvGraphicFramePr>
        <p:xfrm>
          <a:off x="3419475" y="1804988"/>
          <a:ext cx="5040313" cy="1192224"/>
        </p:xfrm>
        <a:graphic>
          <a:graphicData uri="http://schemas.openxmlformats.org/drawingml/2006/table">
            <a:tbl>
              <a:tblPr/>
              <a:tblGrid>
                <a:gridCol w="1608138"/>
                <a:gridCol w="1565275"/>
                <a:gridCol w="1866900"/>
              </a:tblGrid>
              <a:tr h="801844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Frequency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Reduction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Power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Reduction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Performance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Reduction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</a:tr>
              <a:tr h="390368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15%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45%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10%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85699" marR="85699" marT="42786" marB="42786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514475" y="3212976"/>
            <a:ext cx="6299200" cy="3109912"/>
          </a:xfrm>
          <a:prstGeom prst="roundRect">
            <a:avLst>
              <a:gd name="adj" fmla="val 22398"/>
            </a:avLst>
          </a:prstGeom>
          <a:gradFill rotWithShape="1">
            <a:gsLst>
              <a:gs pos="0">
                <a:srgbClr val="283A56"/>
              </a:gs>
              <a:gs pos="100000">
                <a:srgbClr val="567EB9"/>
              </a:gs>
            </a:gsLst>
            <a:lin ang="5400000" scaled="1"/>
          </a:gradFill>
          <a:ln w="44450" algn="ctr">
            <a:solidFill>
              <a:srgbClr val="9AB2D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96925" y="1570832"/>
            <a:ext cx="7734300" cy="18018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118100" y="3297113"/>
            <a:ext cx="2260600" cy="2932113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993900" y="3322513"/>
            <a:ext cx="2260600" cy="2932113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76462" y="865187"/>
            <a:ext cx="631348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单核与双核功耗</a:t>
            </a:r>
            <a:r>
              <a:rPr lang="en-US" altLang="zh-CN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性能比较</a:t>
            </a:r>
            <a:endParaRPr lang="en-US" altLang="zh-CN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311400" y="4663951"/>
            <a:ext cx="1700213" cy="14970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Area      =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Voltage =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Freq      =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Power   =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Perf       =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199063" y="4700463"/>
            <a:ext cx="2344737" cy="14970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Area      =  2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Voltage =  0.85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Freq      =  0.85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Power   =  1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Perf       =  ~1.8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utoShape 26"/>
          <p:cNvSpPr>
            <a:spLocks noChangeArrowheads="1"/>
          </p:cNvSpPr>
          <p:nvPr/>
        </p:nvSpPr>
        <p:spPr bwMode="auto">
          <a:xfrm>
            <a:off x="2251075" y="1958975"/>
            <a:ext cx="1193800" cy="1001713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900113" y="1773238"/>
            <a:ext cx="1536700" cy="1252537"/>
          </a:xfrm>
          <a:prstGeom prst="roundRect">
            <a:avLst>
              <a:gd name="adj" fmla="val 16667"/>
            </a:avLst>
          </a:prstGeom>
          <a:solidFill>
            <a:schemeClr val="hlink">
              <a:alpha val="76077"/>
            </a:schemeClr>
          </a:solidFill>
          <a:ln w="38100" algn="ctr">
            <a:solidFill>
              <a:srgbClr val="9AB2D6"/>
            </a:solidFill>
            <a:round/>
          </a:ln>
        </p:spPr>
        <p:txBody>
          <a:bodyPr lIns="85699" tIns="42850" rIns="85699" bIns="42850" anchor="ctr"/>
          <a:lstStyle>
            <a:lvl1pPr defTabSz="85725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defTabSz="8572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defTabSz="85725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defTabSz="8572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defTabSz="85725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defTabSz="8572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defTabSz="8572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defTabSz="8572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defTabSz="8572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400" b="1">
                <a:latin typeface="Verdana" panose="020B0604030504040204" pitchFamily="34" charset="0"/>
                <a:cs typeface="Arial" panose="020B0604020202020204" pitchFamily="34" charset="0"/>
              </a:rPr>
              <a:t>A 15% </a:t>
            </a:r>
            <a:endParaRPr lang="en-US" altLang="zh-CN" sz="1400" b="1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400" b="1">
                <a:latin typeface="Verdana" panose="020B0604030504040204" pitchFamily="34" charset="0"/>
                <a:cs typeface="Arial" panose="020B0604020202020204" pitchFamily="34" charset="0"/>
              </a:rPr>
              <a:t>Reduction</a:t>
            </a:r>
            <a:endParaRPr lang="en-US" altLang="zh-CN" sz="1400" b="1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400" b="1">
                <a:latin typeface="Verdana" panose="020B0604030504040204" pitchFamily="34" charset="0"/>
                <a:cs typeface="Arial" panose="020B0604020202020204" pitchFamily="34" charset="0"/>
              </a:rPr>
              <a:t>In Voltage</a:t>
            </a:r>
            <a:endParaRPr lang="en-US" altLang="zh-CN" sz="1400" b="1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400" b="1">
                <a:latin typeface="Verdana" panose="020B0604030504040204" pitchFamily="34" charset="0"/>
                <a:cs typeface="Arial" panose="020B0604020202020204" pitchFamily="34" charset="0"/>
              </a:rPr>
              <a:t>Yields</a:t>
            </a:r>
            <a:endParaRPr lang="en-US" altLang="zh-CN" sz="1400" b="1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8" descr="Die shot of the Intel® Pentium® M Processor (formerly codenamed Banias), part of Intel® Centrino™ Mobile Technology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3752726"/>
            <a:ext cx="677863" cy="903287"/>
          </a:xfrm>
          <a:prstGeom prst="rect">
            <a:avLst/>
          </a:prstGeom>
          <a:noFill/>
          <a:ln w="9525">
            <a:solidFill>
              <a:srgbClr val="567EB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9"/>
          <p:cNvGrpSpPr/>
          <p:nvPr/>
        </p:nvGrpSpPr>
        <p:grpSpPr bwMode="auto">
          <a:xfrm>
            <a:off x="5572125" y="3752726"/>
            <a:ext cx="1350963" cy="903287"/>
            <a:chOff x="3094" y="2128"/>
            <a:chExt cx="851" cy="569"/>
          </a:xfrm>
        </p:grpSpPr>
        <p:pic>
          <p:nvPicPr>
            <p:cNvPr id="16" name="Picture 30" descr="Die shot of the Intel® Pentium® M Processor (formerly codenamed Banias), part of Intel® Centrino™ Mobile Technology">
              <a:hlinkClick r:id="rId1"/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94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1" descr="Die shot of the Intel® Pentium® M Processor (formerly codenamed Banias), part of Intel® Centrino™ Mobile Technology">
              <a:hlinkClick r:id="rId1"/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18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AutoShape 32"/>
          <p:cNvSpPr>
            <a:spLocks noChangeArrowheads="1"/>
          </p:cNvSpPr>
          <p:nvPr/>
        </p:nvSpPr>
        <p:spPr bwMode="auto">
          <a:xfrm>
            <a:off x="4054475" y="3703513"/>
            <a:ext cx="1193800" cy="1001713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2147888" y="3316163"/>
            <a:ext cx="19240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SINGLE CORE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5414963" y="3316163"/>
            <a:ext cx="1655762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DUAL CORE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/>
          <p:nvPr/>
        </p:nvSpPr>
        <p:spPr>
          <a:xfrm>
            <a:off x="179512" y="76200"/>
            <a:ext cx="840302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集成电路功耗的趋势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40"/>
          <p:cNvSpPr txBox="1">
            <a:spLocks noChangeArrowheads="1"/>
          </p:cNvSpPr>
          <p:nvPr/>
        </p:nvSpPr>
        <p:spPr>
          <a:xfrm>
            <a:off x="587086" y="816769"/>
            <a:ext cx="8229600" cy="6008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对于多核，每瓦提供更多性能</a:t>
            </a:r>
            <a:endParaRPr lang="zh-CN" altLang="en-US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61100" y="2484438"/>
            <a:ext cx="1557338" cy="1414462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46825" y="2555875"/>
            <a:ext cx="1400175" cy="1300163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5663" y="1412875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7088" y="4237038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98538" y="4332288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C1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636838" y="5646738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C4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608263" y="4332288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C2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98538" y="5646738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C3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332538" y="2855913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Small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core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841375" y="2951163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022475" y="2960688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41375" y="1922463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012950" y="1922463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846138" y="1955800"/>
            <a:ext cx="2314575" cy="1985963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Big core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931863" y="1455738"/>
            <a:ext cx="2886075" cy="400050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Cache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189288" y="1870075"/>
            <a:ext cx="628650" cy="2043113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2289175" y="4413250"/>
            <a:ext cx="214313" cy="2314575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tailEnd type="none" w="lg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089025" y="5370513"/>
            <a:ext cx="2743200" cy="214312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Cache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4246563" y="3413125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246563" y="29130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4246563" y="239871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4246563" y="18843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4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903788" y="3413125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4903788" y="2927350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7989888" y="3384550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8461375" y="3384550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184650" y="5765800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184650" y="52371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184650" y="4737100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4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4908550" y="5761038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4908550" y="5246688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4908550" y="4732338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tailEnd type="none" w="lg" len="med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4</a:t>
            </a:r>
            <a:endParaRPr lang="en-US" altLang="zh-CN" sz="20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4232275" y="1441450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</a:rPr>
              <a:t>功率</a:t>
            </a:r>
            <a:endParaRPr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4746625" y="2427288"/>
            <a:ext cx="968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FF00"/>
                </a:solidFill>
                <a:latin typeface="Arial" panose="020B0604020202020204" pitchFamily="34" charset="0"/>
              </a:rPr>
              <a:t>性能</a:t>
            </a:r>
            <a:endParaRPr lang="en-US" altLang="zh-CN" sz="1800" b="1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5471131" y="4237038"/>
            <a:ext cx="335762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功耗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面积成正比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单线程性能与面积增加倍数的一半成正比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多核有更高的功率利用率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7858125" y="2786063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</a:rPr>
              <a:t>功率</a:t>
            </a:r>
            <a:endParaRPr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8358188" y="3000375"/>
            <a:ext cx="96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FF00"/>
                </a:solidFill>
                <a:latin typeface="Arial" panose="020B0604020202020204" pitchFamily="34" charset="0"/>
              </a:rPr>
              <a:t>性能</a:t>
            </a:r>
            <a:endParaRPr lang="en-US" altLang="zh-CN" sz="1800" b="1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12"/>
</p:tagLst>
</file>

<file path=ppt/tags/tag10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"/>
  <p:tag name="KSO_WM_UNIT_ID" val="diagram191_1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1_1"/>
  <p:tag name="KSO_WM_UNIT_ID" val="diagram191_1*m_h_a*1_1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5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6"/>
  <p:tag name="KSO_WM_TEMPLATE_CATEGORY" val="diagram"/>
  <p:tag name="KSO_WM_TEMPLATE_INDEX" val="191"/>
  <p:tag name="KSO_WM_UNIT_INDEX" val="6"/>
</p:tagLst>
</file>

<file path=ppt/tags/tag13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3"/>
  <p:tag name="KSO_WM_UNIT_ID" val="diagram191_1*m_i*1_3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4"/>
  <p:tag name="KSO_WM_UNIT_ID" val="diagram191_1*m_i*1_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2_1"/>
  <p:tag name="KSO_WM_UNIT_ID" val="diagram191_1*m_h_a*1_2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6"/>
  <p:tag name="KSO_WM_UNIT_TEXT_FILL_TYPE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12"/>
  <p:tag name="KSO_WM_TEMPLATE_CATEGORY" val="diagram"/>
  <p:tag name="KSO_WM_TEMPLATE_INDEX" val="191"/>
  <p:tag name="KSO_WM_UNIT_INDEX" val="12"/>
</p:tagLst>
</file>

<file path=ppt/tags/tag17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5"/>
  <p:tag name="KSO_WM_UNIT_ID" val="diagram191_1*m_i*1_5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6"/>
  <p:tag name="KSO_WM_UNIT_ID" val="diagram191_1*m_i*1_6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3_1"/>
  <p:tag name="KSO_WM_UNIT_ID" val="diagram191_1*m_h_a*1_3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7"/>
  <p:tag name="KSO_WM_UNIT_TEXT_FILL_TYPE" val="1"/>
</p:tagLst>
</file>

<file path=ppt/tags/tag2.xml><?xml version="1.0" encoding="utf-8"?>
<p:tagLst xmlns:p="http://schemas.openxmlformats.org/presentationml/2006/main">
  <p:tag name="TIMING" val="|1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18"/>
  <p:tag name="KSO_WM_TEMPLATE_CATEGORY" val="diagram"/>
  <p:tag name="KSO_WM_TEMPLATE_INDEX" val="191"/>
  <p:tag name="KSO_WM_UNIT_INDEX" val="18"/>
</p:tagLst>
</file>

<file path=ppt/tags/tag21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7"/>
  <p:tag name="KSO_WM_UNIT_ID" val="diagram191_1*m_i*1_7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8"/>
  <p:tag name="KSO_WM_UNIT_ID" val="diagram191_1*m_i*1_8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4_1"/>
  <p:tag name="KSO_WM_UNIT_ID" val="diagram191_1*m_h_a*1_4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8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24"/>
  <p:tag name="KSO_WM_TEMPLATE_CATEGORY" val="diagram"/>
  <p:tag name="KSO_WM_TEMPLATE_INDEX" val="191"/>
  <p:tag name="KSO_WM_UNIT_INDEX" val="24"/>
</p:tagLst>
</file>

<file path=ppt/tags/tag25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9"/>
  <p:tag name="KSO_WM_UNIT_ID" val="diagram191_1*m_i*1_9"/>
  <p:tag name="KSO_WM_UNIT_CLEAR" val="1"/>
  <p:tag name="KSO_WM_UNIT_LAYERLEVEL" val="1_1"/>
  <p:tag name="KSO_WM_DIAGRAM_GROUP_CODE" val="m1-1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0"/>
  <p:tag name="KSO_WM_UNIT_ID" val="diagram191_1*m_i*1_10"/>
  <p:tag name="KSO_WM_UNIT_CLEAR" val="1"/>
  <p:tag name="KSO_WM_UNIT_LAYERLEVEL" val="1_1"/>
  <p:tag name="KSO_WM_DIAGRAM_GROUP_CODE" val="m1-1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5_1"/>
  <p:tag name="KSO_WM_UNIT_ID" val="diagram191_1*m_h_a*1_5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10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30"/>
  <p:tag name="KSO_WM_TEMPLATE_CATEGORY" val="diagram"/>
  <p:tag name="KSO_WM_TEMPLATE_INDEX" val="191"/>
  <p:tag name="KSO_WM_UNIT_INDEX" val="30"/>
</p:tagLst>
</file>

<file path=ppt/tags/tag29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1"/>
  <p:tag name="KSO_WM_UNIT_ID" val="diagram191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TIMING" val="|12"/>
</p:tagLst>
</file>

<file path=ppt/tags/tag30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2"/>
  <p:tag name="KSO_WM_UNIT_ID" val="diagram191_1*m_i*1_12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a"/>
  <p:tag name="KSO_WM_UNIT_INDEX" val="1_6_1"/>
  <p:tag name="KSO_WM_UNIT_ID" val="diagram191_1*m_h_a*1_6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EIUSMOD"/>
  <p:tag name="KSO_WM_UNIT_TEXT_FILL_FORE_SCHEMECOLOR_INDEX" val="9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36"/>
  <p:tag name="KSO_WM_TEMPLATE_CATEGORY" val="diagram"/>
  <p:tag name="KSO_WM_TEMPLATE_INDEX" val="191"/>
  <p:tag name="KSO_WM_UNIT_INDEX" val="36"/>
</p:tagLst>
</file>

<file path=ppt/tags/tag33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3"/>
  <p:tag name="KSO_WM_UNIT_ID" val="diagram191_1*m_i*1_13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4"/>
  <p:tag name="KSO_WM_UNIT_ID" val="diagram191_1*m_i*1_14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41"/>
  <p:tag name="KSO_WM_TEMPLATE_CATEGORY" val="diagram"/>
  <p:tag name="KSO_WM_TEMPLATE_INDEX" val="191"/>
  <p:tag name="KSO_WM_UNIT_INDEX" val="41"/>
</p:tagLst>
</file>

<file path=ppt/tags/tag36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5"/>
  <p:tag name="KSO_WM_UNIT_ID" val="diagram191_1*m_i*1_15"/>
  <p:tag name="KSO_WM_UNIT_CLEAR" val="1"/>
  <p:tag name="KSO_WM_UNIT_LAYERLEVEL" val="1_1"/>
  <p:tag name="KSO_WM_DIAGRAM_GROUP_CODE" val="m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6"/>
  <p:tag name="KSO_WM_UNIT_ID" val="diagram191_1*m_i*1_16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46"/>
  <p:tag name="KSO_WM_TEMPLATE_CATEGORY" val="diagram"/>
  <p:tag name="KSO_WM_TEMPLATE_INDEX" val="191"/>
  <p:tag name="KSO_WM_UNIT_INDEX" val="46"/>
</p:tagLst>
</file>

<file path=ppt/tags/tag39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7"/>
  <p:tag name="KSO_WM_UNIT_ID" val="diagram191_1*m_i*1_17"/>
  <p:tag name="KSO_WM_UNIT_CLEAR" val="1"/>
  <p:tag name="KSO_WM_UNIT_LAYERLEVEL" val="1_1"/>
  <p:tag name="KSO_WM_DIAGRAM_GROUP_CODE" val="m1-1"/>
  <p:tag name="KSO_WM_UNIT_LINE_FORE_SCHEMECOLOR_INDEX" val="7"/>
  <p:tag name="KSO_WM_UNIT_LINE_FILL_TYPE" val="2"/>
  <p:tag name="KSO_WM_UNIT_TEXT_FILL_FORE_SCHEMECOLOR_INDEX" val="7"/>
  <p:tag name="KSO_WM_UNIT_TEXT_FILL_TYPE" val="1"/>
</p:tagLst>
</file>

<file path=ppt/tags/tag4.xml><?xml version="1.0" encoding="utf-8"?>
<p:tagLst xmlns:p="http://schemas.openxmlformats.org/presentationml/2006/main">
  <p:tag name="TIMING" val="|12"/>
</p:tagLst>
</file>

<file path=ppt/tags/tag40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8"/>
  <p:tag name="KSO_WM_UNIT_ID" val="diagram191_1*m_i*1_18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51"/>
  <p:tag name="KSO_WM_TEMPLATE_CATEGORY" val="diagram"/>
  <p:tag name="KSO_WM_TEMPLATE_INDEX" val="191"/>
  <p:tag name="KSO_WM_UNIT_INDEX" val="51"/>
</p:tagLst>
</file>

<file path=ppt/tags/tag42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9"/>
  <p:tag name="KSO_WM_UNIT_ID" val="diagram191_1*m_i*1_19"/>
  <p:tag name="KSO_WM_UNIT_CLEAR" val="1"/>
  <p:tag name="KSO_WM_UNIT_LAYERLEVEL" val="1_1"/>
  <p:tag name="KSO_WM_DIAGRAM_GROUP_CODE" val="m1-1"/>
  <p:tag name="KSO_WM_UNIT_LINE_FORE_SCHEMECOLOR_INDEX" val="8"/>
  <p:tag name="KSO_WM_UNIT_LINE_FILL_TYPE" val="2"/>
  <p:tag name="KSO_WM_UNIT_TEXT_FILL_FORE_SCHEMECOLOR_INDEX" val="8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0"/>
  <p:tag name="KSO_WM_UNIT_ID" val="diagram191_1*m_i*1_20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56"/>
  <p:tag name="KSO_WM_TEMPLATE_CATEGORY" val="diagram"/>
  <p:tag name="KSO_WM_TEMPLATE_INDEX" val="191"/>
  <p:tag name="KSO_WM_UNIT_INDEX" val="56"/>
</p:tagLst>
</file>

<file path=ppt/tags/tag45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1"/>
  <p:tag name="KSO_WM_UNIT_ID" val="diagram191_1*m_i*1_21"/>
  <p:tag name="KSO_WM_UNIT_CLEAR" val="1"/>
  <p:tag name="KSO_WM_UNIT_LAYERLEVEL" val="1_1"/>
  <p:tag name="KSO_WM_DIAGRAM_GROUP_CODE" val="m1-1"/>
  <p:tag name="KSO_WM_UNIT_LINE_FORE_SCHEMECOLOR_INDEX" val="10"/>
  <p:tag name="KSO_WM_UNIT_LINE_FILL_TYPE" val="2"/>
  <p:tag name="KSO_WM_UNIT_TEXT_FILL_FORE_SCHEMECOLOR_INDEX" val="10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2"/>
  <p:tag name="KSO_WM_UNIT_ID" val="diagram191_1*m_i*1_22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61"/>
  <p:tag name="KSO_WM_TEMPLATE_CATEGORY" val="diagram"/>
  <p:tag name="KSO_WM_TEMPLATE_INDEX" val="191"/>
  <p:tag name="KSO_WM_UNIT_INDEX" val="61"/>
</p:tagLst>
</file>

<file path=ppt/tags/tag48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3"/>
  <p:tag name="KSO_WM_UNIT_ID" val="diagram191_1*m_i*1_23"/>
  <p:tag name="KSO_WM_UNIT_CLEAR" val="1"/>
  <p:tag name="KSO_WM_UNIT_LAYERLEVEL" val="1_1"/>
  <p:tag name="KSO_WM_DIAGRAM_GROUP_CODE" val="m1-1"/>
  <p:tag name="KSO_WM_UNIT_LINE_FORE_SCHEMECOLOR_INDEX" val="9"/>
  <p:tag name="KSO_WM_UNIT_LINE_FILL_TYPE" val="2"/>
  <p:tag name="KSO_WM_UNIT_TEXT_FILL_FORE_SCHEMECOLOR_INDEX" val="9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24"/>
  <p:tag name="KSO_WM_UNIT_ID" val="diagram191_1*m_i*1_24"/>
  <p:tag name="KSO_WM_UNIT_CLEAR" val="1"/>
  <p:tag name="KSO_WM_UNIT_LAYERLEVEL" val="1_1"/>
  <p:tag name="KSO_WM_DIAGRAM_GROUP_CODE" val="m1-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1_1"/>
  <p:tag name="KSO_WM_UNIT_ID" val="diagram191_1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2_1"/>
  <p:tag name="KSO_WM_UNIT_ID" val="diagram191_1*m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3_1"/>
  <p:tag name="KSO_WM_UNIT_ID" val="diagram191_1*m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4_1"/>
  <p:tag name="KSO_WM_UNIT_ID" val="diagram191_1*m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5_1"/>
  <p:tag name="KSO_WM_UNIT_ID" val="diagram191_1*m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h_f"/>
  <p:tag name="KSO_WM_UNIT_INDEX" val="1_6_1"/>
  <p:tag name="KSO_WM_UNIT_ID" val="diagram191_1*m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_INSTRUCTOR VIEW19C14C36-AC8E-43BC-9DB6-C2AAF774C7DC|PANE__TAG" val="_"/>
</p:tagLst>
</file>

<file path=ppt/tags/tag57.xml><?xml version="1.0" encoding="utf-8"?>
<p:tagLst xmlns:p="http://schemas.openxmlformats.org/presentationml/2006/main">
  <p:tag name="_INSTRUCTOR VIEW19C14C36-AC8E-43BC-9DB6-C2AAF774C7DC|PANE__TAG" val="_"/>
</p:tagLst>
</file>

<file path=ppt/tags/tag58.xml><?xml version="1.0" encoding="utf-8"?>
<p:tagLst xmlns:p="http://schemas.openxmlformats.org/presentationml/2006/main">
  <p:tag name="_INSTRUCTOR VIEW19C14C36-AC8E-43BC-9DB6-C2AAF774C7DC|PANE__TAG" val="_"/>
</p:tagLst>
</file>

<file path=ppt/tags/tag59.xml><?xml version="1.0" encoding="utf-8"?>
<p:tagLst xmlns:p="http://schemas.openxmlformats.org/presentationml/2006/main">
  <p:tag name="_INSTRUCTOR VIEW19C14C36-AC8E-43BC-9DB6-C2AAF774C7DC|PANE__TAG" val="_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_INSTRUCTOR VIEW19C14C36-AC8E-43BC-9DB6-C2AAF774C7DC|PANE__TAG" val="_"/>
</p:tagLst>
</file>

<file path=ppt/tags/tag61.xml><?xml version="1.0" encoding="utf-8"?>
<p:tagLst xmlns:p="http://schemas.openxmlformats.org/presentationml/2006/main">
  <p:tag name="_INSTRUCTOR VIEW19C14C36-AC8E-43BC-9DB6-C2AAF774C7DC|PANE__TAG" val="_"/>
</p:tagLst>
</file>

<file path=ppt/tags/tag62.xml><?xml version="1.0" encoding="utf-8"?>
<p:tagLst xmlns:p="http://schemas.openxmlformats.org/presentationml/2006/main">
  <p:tag name="_INSTRUCTOR VIEW19C14C36-AC8E-43BC-9DB6-C2AAF774C7DC|PANE__TAG" val="_"/>
</p:tagLst>
</file>

<file path=ppt/tags/tag63.xml><?xml version="1.0" encoding="utf-8"?>
<p:tagLst xmlns:p="http://schemas.openxmlformats.org/presentationml/2006/main">
  <p:tag name="_INSTRUCTOR VIEW19C14C36-AC8E-43BC-9DB6-C2AAF774C7DC|PANE__TAG" val="_"/>
</p:tagLst>
</file>

<file path=ppt/tags/tag64.xml><?xml version="1.0" encoding="utf-8"?>
<p:tagLst xmlns:p="http://schemas.openxmlformats.org/presentationml/2006/main">
  <p:tag name="KSO_WM_UNIT_PLACING_PICTURE_USER_VIEWPORT" val="{&quot;height&quot;:4138.582677165355,&quot;width&quot;:7407.181102362205}"/>
</p:tagLst>
</file>

<file path=ppt/tags/tag65.xml><?xml version="1.0" encoding="utf-8"?>
<p:tagLst xmlns:p="http://schemas.openxmlformats.org/presentationml/2006/main">
  <p:tag name="KSO_WM_UNIT_TABLE_BEAUTIFY" val="smartTable{f03d829d-1b8b-43c0-b637-009dd1f8202a}"/>
  <p:tag name="TABLE_ENDDRAG_ORIGIN_RECT" val="427*287"/>
  <p:tag name="TABLE_ENDDRAG_RECT" val="2*131*427*287"/>
</p:tagLst>
</file>

<file path=ppt/tags/tag66.xml><?xml version="1.0" encoding="utf-8"?>
<p:tagLst xmlns:p="http://schemas.openxmlformats.org/presentationml/2006/main">
  <p:tag name="KSO_WM_UNIT_PLACING_PICTURE_USER_VIEWPORT" val="{&quot;height&quot;:4230,&quot;width&quot;:4230}"/>
</p:tagLst>
</file>

<file path=ppt/tags/tag67.xml><?xml version="1.0" encoding="utf-8"?>
<p:tagLst xmlns:p="http://schemas.openxmlformats.org/presentationml/2006/main">
  <p:tag name="COMMONDATA" val="eyJoZGlkIjoiMmJmNTA1ZGNjYjZiODBiNzdmN2NiZWE2MjZmZGRiZDcifQ=="/>
  <p:tag name="commondata" val="eyJoZGlkIjoiNDI1NGQ4MDY4NjMxYWVlMzc3ODM2NDE0MmU1ODUxYz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1*i*0"/>
  <p:tag name="KSO_WM_TEMPLATE_CATEGORY" val="diagram"/>
  <p:tag name="KSO_WM_TEMPLATE_INDEX" val="191"/>
  <p:tag name="KSO_WM_UNIT_INDEX" val="0"/>
</p:tagLst>
</file>

<file path=ppt/tags/tag9.xml><?xml version="1.0" encoding="utf-8"?>
<p:tagLst xmlns:p="http://schemas.openxmlformats.org/presentationml/2006/main">
  <p:tag name="KSO_WM_TEMPLATE_CATEGORY" val="diagram"/>
  <p:tag name="KSO_WM_TEMPLATE_INDEX" val="191"/>
  <p:tag name="KSO_WM_TAG_VERSION" val="1.0"/>
  <p:tag name="KSO_WM_BEAUTIFY_FLAG" val="#wm#"/>
  <p:tag name="KSO_WM_UNIT_TYPE" val="m_i"/>
  <p:tag name="KSO_WM_UNIT_INDEX" val="1_1"/>
  <p:tag name="KSO_WM_UNIT_ID" val="diagram191_1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16980</Words>
  <Application>WPS 演示</Application>
  <PresentationFormat>全屏显示(4:3)</PresentationFormat>
  <Paragraphs>1761</Paragraphs>
  <Slides>114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114</vt:i4>
      </vt:variant>
    </vt:vector>
  </HeadingPairs>
  <TitlesOfParts>
    <vt:vector size="148" baseType="lpstr">
      <vt:lpstr>Arial</vt:lpstr>
      <vt:lpstr>宋体</vt:lpstr>
      <vt:lpstr>Wingdings</vt:lpstr>
      <vt:lpstr>华文行楷</vt:lpstr>
      <vt:lpstr>Calibri</vt:lpstr>
      <vt:lpstr>华文中宋</vt:lpstr>
      <vt:lpstr>楷体</vt:lpstr>
      <vt:lpstr>Garamond</vt:lpstr>
      <vt:lpstr>Tahoma</vt:lpstr>
      <vt:lpstr>Times New Roman</vt:lpstr>
      <vt:lpstr>Cambria</vt:lpstr>
      <vt:lpstr>微软雅黑</vt:lpstr>
      <vt:lpstr>Arial Unicode MS</vt:lpstr>
      <vt:lpstr>黑体</vt:lpstr>
      <vt:lpstr>Huawei Sans</vt:lpstr>
      <vt:lpstr>Yu Gothic UI</vt:lpstr>
      <vt:lpstr>方正兰亭黑简体</vt:lpstr>
      <vt:lpstr>Wingdings 2</vt:lpstr>
      <vt:lpstr>Wingdings</vt:lpstr>
      <vt:lpstr>MS PGothic</vt:lpstr>
      <vt:lpstr>Arial</vt:lpstr>
      <vt:lpstr>Helvetica</vt:lpstr>
      <vt:lpstr>Comic Sans MS</vt:lpstr>
      <vt:lpstr>Lucida Sans</vt:lpstr>
      <vt:lpstr>FZLanTingHeiS-R-GB</vt:lpstr>
      <vt:lpstr>FZLanTingHeiS-B-GB</vt:lpstr>
      <vt:lpstr>Huawei Sans</vt:lpstr>
      <vt:lpstr>Symbol</vt:lpstr>
      <vt:lpstr>Verdana</vt:lpstr>
      <vt:lpstr>Monotype Sorts</vt:lpstr>
      <vt:lpstr>Segoe Print</vt:lpstr>
      <vt:lpstr>PowerPoint 2010 简介</vt:lpstr>
      <vt:lpstr>Excel.Chart.8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引言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芯片行业产业链</vt:lpstr>
      <vt:lpstr>集成芯片的制造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引言</vt:lpstr>
      <vt:lpstr>1.1 引言</vt:lpstr>
      <vt:lpstr>1.1 引言</vt:lpstr>
      <vt:lpstr>1.1 引言</vt:lpstr>
      <vt:lpstr>1.1 引言</vt:lpstr>
      <vt:lpstr>PowerPoint 演示文稿</vt:lpstr>
      <vt:lpstr>PowerPoint 演示文稿</vt:lpstr>
      <vt:lpstr>PowerPoint 演示文稿</vt:lpstr>
      <vt:lpstr>PowerPoint 演示文稿</vt:lpstr>
      <vt:lpstr>1.1 引言</vt:lpstr>
      <vt:lpstr>PowerPoint 演示文稿</vt:lpstr>
      <vt:lpstr>PowerPoint 演示文稿</vt:lpstr>
      <vt:lpstr>PowerPoint 演示文稿</vt:lpstr>
      <vt:lpstr>结论</vt:lpstr>
      <vt:lpstr>处理器发展趋势</vt:lpstr>
      <vt:lpstr>主流CPU发展路径</vt:lpstr>
      <vt:lpstr>ARM公司授权体系</vt:lpstr>
      <vt:lpstr>芯片厂商</vt:lpstr>
      <vt:lpstr>美国-2022年芯片和科学法案</vt:lpstr>
      <vt:lpstr>PowerPoint 演示文稿</vt:lpstr>
      <vt:lpstr>华为芯片之路</vt:lpstr>
      <vt:lpstr>PowerPoint 演示文稿</vt:lpstr>
      <vt:lpstr>1.2 计算机的分类</vt:lpstr>
      <vt:lpstr>1.2 计算机的分类</vt:lpstr>
      <vt:lpstr>1.2 计算机的分类</vt:lpstr>
      <vt:lpstr>1.2 计算机的分类</vt:lpstr>
      <vt:lpstr>1.2 计算机的分类</vt:lpstr>
      <vt:lpstr>1.2 计算机应用的分类</vt:lpstr>
      <vt:lpstr>1.2 计算机应用的分类</vt:lpstr>
      <vt:lpstr>1.2 计算机应用的分类</vt:lpstr>
      <vt:lpstr>1.2 计算机应用的分类</vt:lpstr>
      <vt:lpstr>1.2 计算机应用的分类</vt:lpstr>
      <vt:lpstr>PowerPoint 演示文稿</vt:lpstr>
      <vt:lpstr>PowerPoint 演示文稿</vt:lpstr>
      <vt:lpstr>ISA在计算机系统层次中的位置</vt:lpstr>
      <vt:lpstr>PowerPoint 演示文稿</vt:lpstr>
      <vt:lpstr>PowerPoint 演示文稿</vt:lpstr>
      <vt:lpstr>指令集：RISC vs CISC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ARM提供更多计算核心</vt:lpstr>
      <vt:lpstr>多核架构单位芯片面积提供更强算力，更符合分布式业务的需求</vt:lpstr>
      <vt:lpstr>PowerPoint 演示文稿</vt:lpstr>
      <vt:lpstr>随着多核ARM CPU的性能不断增强，应用领域不断扩展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技术发展趋势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1.6 成本的趋势</vt:lpstr>
      <vt:lpstr>1.6 成本的趋势</vt:lpstr>
      <vt:lpstr>1.6 成本的趋势</vt:lpstr>
      <vt:lpstr>1.6 成本的趋势</vt:lpstr>
      <vt:lpstr>1.6 成本的趋势</vt:lpstr>
      <vt:lpstr>1.6 成本的趋势</vt:lpstr>
      <vt:lpstr>1.6 成本的趋势</vt:lpstr>
      <vt:lpstr>1.6 成本的趋势</vt:lpstr>
      <vt:lpstr>1.6 成本的趋势</vt:lpstr>
      <vt:lpstr>PowerPoint 演示文稿</vt:lpstr>
      <vt:lpstr>1.7 可靠性</vt:lpstr>
      <vt:lpstr>1.7 可靠性</vt:lpstr>
      <vt:lpstr>1.7 可靠性</vt:lpstr>
      <vt:lpstr>1.7 可靠性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GUISL</cp:lastModifiedBy>
  <cp:revision>23</cp:revision>
  <dcterms:created xsi:type="dcterms:W3CDTF">2013-12-20T03:00:00Z</dcterms:created>
  <dcterms:modified xsi:type="dcterms:W3CDTF">2024-09-05T01:49:42Z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19272EA1D90D4F9091EE520953501D88</vt:lpwstr>
  </property>
  <property fmtid="{D5CDD505-2E9C-101B-9397-08002B2CF9AE}" pid="3" name="KSOProductBuildVer">
    <vt:lpwstr>2052-12.1.0.17147</vt:lpwstr>
  </property>
</Properties>
</file>